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sldIdLst>
    <p:sldId id="256" r:id="rId5"/>
    <p:sldId id="257" r:id="rId6"/>
    <p:sldId id="258" r:id="rId7"/>
    <p:sldId id="259" r:id="rId8"/>
    <p:sldId id="260" r:id="rId9"/>
    <p:sldId id="261" r:id="rId10"/>
    <p:sldId id="262" r:id="rId11"/>
    <p:sldId id="268" r:id="rId12"/>
    <p:sldId id="269" r:id="rId13"/>
    <p:sldId id="270" r:id="rId14"/>
    <p:sldId id="271" r:id="rId15"/>
    <p:sldId id="272" r:id="rId16"/>
    <p:sldId id="273" r:id="rId17"/>
    <p:sldId id="274" r:id="rId18"/>
    <p:sldId id="276" r:id="rId19"/>
    <p:sldId id="277" r:id="rId20"/>
    <p:sldId id="278" r:id="rId21"/>
    <p:sldId id="279" r:id="rId22"/>
    <p:sldId id="280" r:id="rId23"/>
    <p:sldId id="281" r:id="rId24"/>
    <p:sldId id="282" r:id="rId25"/>
    <p:sldId id="267"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75"/>
    <a:srgbClr val="F984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3" autoAdjust="0"/>
    <p:restoredTop sz="92564" autoAdjust="0"/>
  </p:normalViewPr>
  <p:slideViewPr>
    <p:cSldViewPr snapToGrid="0">
      <p:cViewPr varScale="1">
        <p:scale>
          <a:sx n="51" d="100"/>
          <a:sy n="51" d="100"/>
        </p:scale>
        <p:origin x="902" y="38"/>
      </p:cViewPr>
      <p:guideLst/>
    </p:cSldViewPr>
  </p:slideViewPr>
  <p:outlineViewPr>
    <p:cViewPr>
      <p:scale>
        <a:sx n="33" d="100"/>
        <a:sy n="33" d="100"/>
      </p:scale>
      <p:origin x="0" y="-5"/>
    </p:cViewPr>
  </p:outlineViewPr>
  <p:notesTextViewPr>
    <p:cViewPr>
      <p:scale>
        <a:sx n="1" d="1"/>
        <a:sy n="1" d="1"/>
      </p:scale>
      <p:origin x="0" y="0"/>
    </p:cViewPr>
  </p:notesTextViewPr>
  <p:sorterViewPr>
    <p:cViewPr>
      <p:scale>
        <a:sx n="100" d="100"/>
        <a:sy n="100" d="100"/>
      </p:scale>
      <p:origin x="0" y="-46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A0F8B2-1017-4F47-AC97-208C9B3C2ADE}" type="datetimeFigureOut">
              <a:rPr lang="pt-BR" smtClean="0"/>
              <a:t>23/01/2023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FD6F73-BDDE-4042-BADE-D98937081A9B}" type="slidenum">
              <a:rPr lang="pt-BR" smtClean="0"/>
              <a:t>‹nº›</a:t>
            </a:fld>
            <a:endParaRPr lang="pt-BR"/>
          </a:p>
        </p:txBody>
      </p:sp>
    </p:spTree>
    <p:extLst>
      <p:ext uri="{BB962C8B-B14F-4D97-AF65-F5344CB8AC3E}">
        <p14:creationId xmlns:p14="http://schemas.microsoft.com/office/powerpoint/2010/main" val="1469809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ECFD6F73-BDDE-4042-BADE-D98937081A9B}" type="slidenum">
              <a:rPr lang="pt-BR" smtClean="0"/>
              <a:t>3</a:t>
            </a:fld>
            <a:endParaRPr lang="pt-BR"/>
          </a:p>
        </p:txBody>
      </p:sp>
    </p:spTree>
    <p:extLst>
      <p:ext uri="{BB962C8B-B14F-4D97-AF65-F5344CB8AC3E}">
        <p14:creationId xmlns:p14="http://schemas.microsoft.com/office/powerpoint/2010/main" val="3266579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D4ADA2-652C-B014-4496-2BF220F9852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1B9FF9DF-67B9-E10D-9899-9158CA7E0B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9CF0C98-6374-D87F-BFA2-170FC22EDF10}"/>
              </a:ext>
            </a:extLst>
          </p:cNvPr>
          <p:cNvSpPr>
            <a:spLocks noGrp="1"/>
          </p:cNvSpPr>
          <p:nvPr>
            <p:ph type="dt" sz="half" idx="10"/>
          </p:nvPr>
        </p:nvSpPr>
        <p:spPr/>
        <p:txBody>
          <a:bodyPr/>
          <a:lstStyle/>
          <a:p>
            <a:fld id="{61908E26-804F-42DF-B919-40594CB1604E}" type="datetime1">
              <a:rPr lang="pt-BR" smtClean="0"/>
              <a:t>23/01/2023</a:t>
            </a:fld>
            <a:endParaRPr lang="pt-BR"/>
          </a:p>
        </p:txBody>
      </p:sp>
      <p:sp>
        <p:nvSpPr>
          <p:cNvPr id="5" name="Espaço Reservado para Rodapé 4">
            <a:extLst>
              <a:ext uri="{FF2B5EF4-FFF2-40B4-BE49-F238E27FC236}">
                <a16:creationId xmlns:a16="http://schemas.microsoft.com/office/drawing/2014/main" id="{750FD8CD-F3CF-561A-03A2-27AC1E5B429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CB5DC16-3EAF-0DDF-1E73-8F3772A39964}"/>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220104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EF3FCF-18D8-1192-9A2E-30C66A87605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A9959E3-91D1-6366-0F43-29FEB2C6FA5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F6C651B-C621-B4A8-14EE-372FCBEE0DBC}"/>
              </a:ext>
            </a:extLst>
          </p:cNvPr>
          <p:cNvSpPr>
            <a:spLocks noGrp="1"/>
          </p:cNvSpPr>
          <p:nvPr>
            <p:ph type="dt" sz="half" idx="10"/>
          </p:nvPr>
        </p:nvSpPr>
        <p:spPr/>
        <p:txBody>
          <a:bodyPr/>
          <a:lstStyle/>
          <a:p>
            <a:fld id="{C170DDB1-976F-44D9-B885-DD5ABF97EBA5}" type="datetime1">
              <a:rPr lang="pt-BR" smtClean="0"/>
              <a:t>23/01/2023</a:t>
            </a:fld>
            <a:endParaRPr lang="pt-BR"/>
          </a:p>
        </p:txBody>
      </p:sp>
      <p:sp>
        <p:nvSpPr>
          <p:cNvPr id="5" name="Espaço Reservado para Rodapé 4">
            <a:extLst>
              <a:ext uri="{FF2B5EF4-FFF2-40B4-BE49-F238E27FC236}">
                <a16:creationId xmlns:a16="http://schemas.microsoft.com/office/drawing/2014/main" id="{61600566-4A01-FE42-FE2D-6AA9E954C62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F0FF1B5-E561-6EDC-DBE9-A678D8372FB0}"/>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115387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8D860C7-0BA2-D79E-505E-16B2864BFC89}"/>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8BB0251-291C-0DD6-54DE-AAE443E19BD8}"/>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54EC053-9370-C8D2-1DFF-283B14543070}"/>
              </a:ext>
            </a:extLst>
          </p:cNvPr>
          <p:cNvSpPr>
            <a:spLocks noGrp="1"/>
          </p:cNvSpPr>
          <p:nvPr>
            <p:ph type="dt" sz="half" idx="10"/>
          </p:nvPr>
        </p:nvSpPr>
        <p:spPr/>
        <p:txBody>
          <a:bodyPr/>
          <a:lstStyle/>
          <a:p>
            <a:fld id="{D5A4E4E3-6C11-4138-A4A4-01C21275370B}" type="datetime1">
              <a:rPr lang="pt-BR" smtClean="0"/>
              <a:t>23/01/2023</a:t>
            </a:fld>
            <a:endParaRPr lang="pt-BR"/>
          </a:p>
        </p:txBody>
      </p:sp>
      <p:sp>
        <p:nvSpPr>
          <p:cNvPr id="5" name="Espaço Reservado para Rodapé 4">
            <a:extLst>
              <a:ext uri="{FF2B5EF4-FFF2-40B4-BE49-F238E27FC236}">
                <a16:creationId xmlns:a16="http://schemas.microsoft.com/office/drawing/2014/main" id="{EAC472C1-63E6-B91A-A713-8E13E728E0A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347F3C8-81C0-0BB8-544E-BEE4FB60C346}"/>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395694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16FF2B-FD0D-83E6-5CDC-2DFD6FC4CEB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F7889E3-DED4-F949-FD66-FCC899EDDE3F}"/>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78CF071-95A3-8AB4-D238-2A32386AE074}"/>
              </a:ext>
            </a:extLst>
          </p:cNvPr>
          <p:cNvSpPr>
            <a:spLocks noGrp="1"/>
          </p:cNvSpPr>
          <p:nvPr>
            <p:ph type="dt" sz="half" idx="10"/>
          </p:nvPr>
        </p:nvSpPr>
        <p:spPr/>
        <p:txBody>
          <a:bodyPr/>
          <a:lstStyle/>
          <a:p>
            <a:fld id="{C4F5E033-2E6A-4F26-8569-58B61F1235DB}" type="datetime1">
              <a:rPr lang="pt-BR" smtClean="0"/>
              <a:t>23/01/2023</a:t>
            </a:fld>
            <a:endParaRPr lang="pt-BR"/>
          </a:p>
        </p:txBody>
      </p:sp>
      <p:sp>
        <p:nvSpPr>
          <p:cNvPr id="5" name="Espaço Reservado para Rodapé 4">
            <a:extLst>
              <a:ext uri="{FF2B5EF4-FFF2-40B4-BE49-F238E27FC236}">
                <a16:creationId xmlns:a16="http://schemas.microsoft.com/office/drawing/2014/main" id="{49562379-1C28-7B02-3C99-AA52E1C6295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37DD2D2-C9BB-2812-5FDE-D9FA421E7A3F}"/>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1118779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6DC2EB-6AA7-06B8-BEA3-AE5584246774}"/>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E895A88-D68E-F7B0-5AAF-17133385E3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3230D92-9EDD-B803-AE41-3A5753346C22}"/>
              </a:ext>
            </a:extLst>
          </p:cNvPr>
          <p:cNvSpPr>
            <a:spLocks noGrp="1"/>
          </p:cNvSpPr>
          <p:nvPr>
            <p:ph type="dt" sz="half" idx="10"/>
          </p:nvPr>
        </p:nvSpPr>
        <p:spPr/>
        <p:txBody>
          <a:bodyPr/>
          <a:lstStyle/>
          <a:p>
            <a:fld id="{6DA37816-C129-4C94-AC1B-D1B2365428B5}" type="datetime1">
              <a:rPr lang="pt-BR" smtClean="0"/>
              <a:t>23/01/2023</a:t>
            </a:fld>
            <a:endParaRPr lang="pt-BR"/>
          </a:p>
        </p:txBody>
      </p:sp>
      <p:sp>
        <p:nvSpPr>
          <p:cNvPr id="5" name="Espaço Reservado para Rodapé 4">
            <a:extLst>
              <a:ext uri="{FF2B5EF4-FFF2-40B4-BE49-F238E27FC236}">
                <a16:creationId xmlns:a16="http://schemas.microsoft.com/office/drawing/2014/main" id="{B9CD1342-CF56-1D65-F18D-01616E2146E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AFC5BC7-112B-1525-DAD2-36012D88041B}"/>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1047019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B38661-8F97-4AFD-9898-0DC8035AC41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18BD660-CAB1-7F9A-4C4F-D260F38C14BC}"/>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01A014EB-F078-1B4C-2DC3-FE6CF750027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3DF5FFD1-45EC-B1F0-AA48-9112E6477F03}"/>
              </a:ext>
            </a:extLst>
          </p:cNvPr>
          <p:cNvSpPr>
            <a:spLocks noGrp="1"/>
          </p:cNvSpPr>
          <p:nvPr>
            <p:ph type="dt" sz="half" idx="10"/>
          </p:nvPr>
        </p:nvSpPr>
        <p:spPr/>
        <p:txBody>
          <a:bodyPr/>
          <a:lstStyle/>
          <a:p>
            <a:fld id="{AA7B3F91-B22F-491E-AB17-9C294BDE4204}" type="datetime1">
              <a:rPr lang="pt-BR" smtClean="0"/>
              <a:t>23/01/2023</a:t>
            </a:fld>
            <a:endParaRPr lang="pt-BR"/>
          </a:p>
        </p:txBody>
      </p:sp>
      <p:sp>
        <p:nvSpPr>
          <p:cNvPr id="6" name="Espaço Reservado para Rodapé 5">
            <a:extLst>
              <a:ext uri="{FF2B5EF4-FFF2-40B4-BE49-F238E27FC236}">
                <a16:creationId xmlns:a16="http://schemas.microsoft.com/office/drawing/2014/main" id="{07D94D37-A4C5-C985-51B5-40FDD5ECE91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BF675C4-2649-EA4A-EBF3-BE38ECC822A6}"/>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410010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0EC293-95EE-DEF1-8B3D-E471DDF5265A}"/>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61DF3EB5-71E0-B9F3-3492-4696D8CAF4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2F1FD93F-0BE6-A065-119D-FF8D984A4FAC}"/>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10C33FB-862A-23B3-728A-10138C9A79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A77B85D1-5FBE-0DE9-4DAC-572BFCB6D4BC}"/>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265C0C52-D885-FC34-5770-08BF091B2660}"/>
              </a:ext>
            </a:extLst>
          </p:cNvPr>
          <p:cNvSpPr>
            <a:spLocks noGrp="1"/>
          </p:cNvSpPr>
          <p:nvPr>
            <p:ph type="dt" sz="half" idx="10"/>
          </p:nvPr>
        </p:nvSpPr>
        <p:spPr/>
        <p:txBody>
          <a:bodyPr/>
          <a:lstStyle/>
          <a:p>
            <a:fld id="{BD54D2C6-D6F9-41CE-868F-02DCDF18B69F}" type="datetime1">
              <a:rPr lang="pt-BR" smtClean="0"/>
              <a:t>23/01/2023</a:t>
            </a:fld>
            <a:endParaRPr lang="pt-BR"/>
          </a:p>
        </p:txBody>
      </p:sp>
      <p:sp>
        <p:nvSpPr>
          <p:cNvPr id="8" name="Espaço Reservado para Rodapé 7">
            <a:extLst>
              <a:ext uri="{FF2B5EF4-FFF2-40B4-BE49-F238E27FC236}">
                <a16:creationId xmlns:a16="http://schemas.microsoft.com/office/drawing/2014/main" id="{7E3DDCDE-F698-AB4D-738B-5457B1D74E6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A57C2974-96A3-4DD8-34DC-D8390A8B4159}"/>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68555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19493D-37A8-3BD0-8A0F-30B998A63B7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B1F76E0-6F5B-72B6-6094-A6B06FDE2F45}"/>
              </a:ext>
            </a:extLst>
          </p:cNvPr>
          <p:cNvSpPr>
            <a:spLocks noGrp="1"/>
          </p:cNvSpPr>
          <p:nvPr>
            <p:ph type="dt" sz="half" idx="10"/>
          </p:nvPr>
        </p:nvSpPr>
        <p:spPr/>
        <p:txBody>
          <a:bodyPr/>
          <a:lstStyle/>
          <a:p>
            <a:fld id="{C1863F6C-0DB6-46F3-8582-AA84D6B0F734}" type="datetime1">
              <a:rPr lang="pt-BR" smtClean="0"/>
              <a:t>23/01/2023</a:t>
            </a:fld>
            <a:endParaRPr lang="pt-BR"/>
          </a:p>
        </p:txBody>
      </p:sp>
      <p:sp>
        <p:nvSpPr>
          <p:cNvPr id="4" name="Espaço Reservado para Rodapé 3">
            <a:extLst>
              <a:ext uri="{FF2B5EF4-FFF2-40B4-BE49-F238E27FC236}">
                <a16:creationId xmlns:a16="http://schemas.microsoft.com/office/drawing/2014/main" id="{4378F595-64ED-836B-42FE-1105A51F6F4A}"/>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C3842F45-5803-309B-F8F6-5CEED83B8EEF}"/>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399096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32872F0-9010-A2B6-7BE5-5A5A0F61A9A9}"/>
              </a:ext>
            </a:extLst>
          </p:cNvPr>
          <p:cNvSpPr>
            <a:spLocks noGrp="1"/>
          </p:cNvSpPr>
          <p:nvPr>
            <p:ph type="dt" sz="half" idx="10"/>
          </p:nvPr>
        </p:nvSpPr>
        <p:spPr/>
        <p:txBody>
          <a:bodyPr/>
          <a:lstStyle/>
          <a:p>
            <a:fld id="{E96352BC-6A59-4503-BFA8-0D27F7B988D8}" type="datetime1">
              <a:rPr lang="pt-BR" smtClean="0"/>
              <a:t>23/01/2023</a:t>
            </a:fld>
            <a:endParaRPr lang="pt-BR"/>
          </a:p>
        </p:txBody>
      </p:sp>
      <p:sp>
        <p:nvSpPr>
          <p:cNvPr id="3" name="Espaço Reservado para Rodapé 2">
            <a:extLst>
              <a:ext uri="{FF2B5EF4-FFF2-40B4-BE49-F238E27FC236}">
                <a16:creationId xmlns:a16="http://schemas.microsoft.com/office/drawing/2014/main" id="{04C7B986-0B7D-E638-ACF1-46C5E669F73E}"/>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6FCE8FD6-BA9F-D92D-1F85-66D7D2467931}"/>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12676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9DDDDA-35BF-3F64-2C66-B6B722068D1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A8CF945E-FFC1-CFC3-97C5-7AF5A8B341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B15C37C-5ED9-0C49-6733-43FB1C47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095C6BE-2DDB-36AF-A210-A26947DA5653}"/>
              </a:ext>
            </a:extLst>
          </p:cNvPr>
          <p:cNvSpPr>
            <a:spLocks noGrp="1"/>
          </p:cNvSpPr>
          <p:nvPr>
            <p:ph type="dt" sz="half" idx="10"/>
          </p:nvPr>
        </p:nvSpPr>
        <p:spPr/>
        <p:txBody>
          <a:bodyPr/>
          <a:lstStyle/>
          <a:p>
            <a:fld id="{970FA60D-BFD5-4E90-B6EF-1AC0E68CA837}" type="datetime1">
              <a:rPr lang="pt-BR" smtClean="0"/>
              <a:t>23/01/2023</a:t>
            </a:fld>
            <a:endParaRPr lang="pt-BR"/>
          </a:p>
        </p:txBody>
      </p:sp>
      <p:sp>
        <p:nvSpPr>
          <p:cNvPr id="6" name="Espaço Reservado para Rodapé 5">
            <a:extLst>
              <a:ext uri="{FF2B5EF4-FFF2-40B4-BE49-F238E27FC236}">
                <a16:creationId xmlns:a16="http://schemas.microsoft.com/office/drawing/2014/main" id="{3AFA346E-5011-02A6-FC1A-55773373A3D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69FEB54-61FF-93A9-0BF8-A9C789C76617}"/>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406587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5C9A7-0457-89BF-A599-27546F364F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270276B-AAF0-B201-B903-125E23A4EC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p>
        </p:txBody>
      </p:sp>
      <p:sp>
        <p:nvSpPr>
          <p:cNvPr id="4" name="Espaço Reservado para Texto 3">
            <a:extLst>
              <a:ext uri="{FF2B5EF4-FFF2-40B4-BE49-F238E27FC236}">
                <a16:creationId xmlns:a16="http://schemas.microsoft.com/office/drawing/2014/main" id="{E37955FF-E78A-B6BD-9AEA-0D6DC92AF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DF78815-63DA-1227-8B77-1DF7A8D72FFC}"/>
              </a:ext>
            </a:extLst>
          </p:cNvPr>
          <p:cNvSpPr>
            <a:spLocks noGrp="1"/>
          </p:cNvSpPr>
          <p:nvPr>
            <p:ph type="dt" sz="half" idx="10"/>
          </p:nvPr>
        </p:nvSpPr>
        <p:spPr/>
        <p:txBody>
          <a:bodyPr/>
          <a:lstStyle/>
          <a:p>
            <a:fld id="{0714440B-943E-4090-9A6A-FFEE79B38AA9}" type="datetime1">
              <a:rPr lang="pt-BR" smtClean="0"/>
              <a:t>23/01/2023</a:t>
            </a:fld>
            <a:endParaRPr lang="pt-BR"/>
          </a:p>
        </p:txBody>
      </p:sp>
      <p:sp>
        <p:nvSpPr>
          <p:cNvPr id="6" name="Espaço Reservado para Rodapé 5">
            <a:extLst>
              <a:ext uri="{FF2B5EF4-FFF2-40B4-BE49-F238E27FC236}">
                <a16:creationId xmlns:a16="http://schemas.microsoft.com/office/drawing/2014/main" id="{A60DC1F4-A06F-5404-1A87-1727549C348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E3680B3-6180-6E8D-FDA9-AE014D0B2AEF}"/>
              </a:ext>
            </a:extLst>
          </p:cNvPr>
          <p:cNvSpPr>
            <a:spLocks noGrp="1"/>
          </p:cNvSpPr>
          <p:nvPr>
            <p:ph type="sldNum" sz="quarter" idx="12"/>
          </p:nvPr>
        </p:nvSpPr>
        <p:spPr/>
        <p:txBody>
          <a:bodyPr/>
          <a:lstStyle/>
          <a:p>
            <a:fld id="{B256A3D0-BAC9-4822-816E-385DE815D5D4}" type="slidenum">
              <a:rPr lang="pt-BR" smtClean="0"/>
              <a:t>‹nº›</a:t>
            </a:fld>
            <a:endParaRPr lang="pt-BR"/>
          </a:p>
        </p:txBody>
      </p:sp>
    </p:spTree>
    <p:extLst>
      <p:ext uri="{BB962C8B-B14F-4D97-AF65-F5344CB8AC3E}">
        <p14:creationId xmlns:p14="http://schemas.microsoft.com/office/powerpoint/2010/main" val="414939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75497A0-A350-749A-413E-333ACDBABA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CBB2FD1E-1065-9F45-DE2E-1467E1A4D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14D59C5-7680-4A17-6DFE-8BD62072CD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C7CFA-A7F6-4A93-86CE-7AE6E4C93EC9}" type="datetime1">
              <a:rPr lang="pt-BR" smtClean="0"/>
              <a:t>23/01/2023</a:t>
            </a:fld>
            <a:endParaRPr lang="pt-BR"/>
          </a:p>
        </p:txBody>
      </p:sp>
      <p:sp>
        <p:nvSpPr>
          <p:cNvPr id="5" name="Espaço Reservado para Rodapé 4">
            <a:extLst>
              <a:ext uri="{FF2B5EF4-FFF2-40B4-BE49-F238E27FC236}">
                <a16:creationId xmlns:a16="http://schemas.microsoft.com/office/drawing/2014/main" id="{27A93C8E-7DE9-397D-3A44-55D3B756D6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F3806277-070E-2910-E00F-9DB040F453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6A3D0-BAC9-4822-816E-385DE815D5D4}" type="slidenum">
              <a:rPr lang="pt-BR" smtClean="0"/>
              <a:t>‹nº›</a:t>
            </a:fld>
            <a:endParaRPr lang="pt-BR"/>
          </a:p>
        </p:txBody>
      </p:sp>
    </p:spTree>
    <p:extLst>
      <p:ext uri="{BB962C8B-B14F-4D97-AF65-F5344CB8AC3E}">
        <p14:creationId xmlns:p14="http://schemas.microsoft.com/office/powerpoint/2010/main" val="3464268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hyperlink" Target="mailto:contact@fivevalidation.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1EF5CA72-B760-A788-2EE6-2F381A7752A2}"/>
              </a:ext>
            </a:extLst>
          </p:cNvPr>
          <p:cNvSpPr txBox="1"/>
          <p:nvPr/>
        </p:nvSpPr>
        <p:spPr>
          <a:xfrm>
            <a:off x="945205" y="432892"/>
            <a:ext cx="7081736" cy="523220"/>
          </a:xfrm>
          <a:prstGeom prst="rect">
            <a:avLst/>
          </a:prstGeom>
          <a:noFill/>
        </p:spPr>
        <p:txBody>
          <a:bodyPr wrap="square" rtlCol="0">
            <a:spAutoFit/>
          </a:bodyPr>
          <a:lstStyle/>
          <a:p>
            <a:r>
              <a:rPr lang="pt-BR" sz="2800" dirty="0">
                <a:solidFill>
                  <a:schemeClr val="bg1"/>
                </a:solidFill>
              </a:rPr>
              <a:t>E-book</a:t>
            </a:r>
          </a:p>
        </p:txBody>
      </p:sp>
      <p:sp>
        <p:nvSpPr>
          <p:cNvPr id="5" name="CaixaDeTexto 4">
            <a:extLst>
              <a:ext uri="{FF2B5EF4-FFF2-40B4-BE49-F238E27FC236}">
                <a16:creationId xmlns:a16="http://schemas.microsoft.com/office/drawing/2014/main" id="{B601077B-C9C5-97BA-5C19-306DBD18E83B}"/>
              </a:ext>
            </a:extLst>
          </p:cNvPr>
          <p:cNvSpPr txBox="1"/>
          <p:nvPr/>
        </p:nvSpPr>
        <p:spPr>
          <a:xfrm>
            <a:off x="827357" y="1507148"/>
            <a:ext cx="6399974" cy="3178755"/>
          </a:xfrm>
          <a:prstGeom prst="rect">
            <a:avLst/>
          </a:prstGeom>
          <a:noFill/>
        </p:spPr>
        <p:txBody>
          <a:bodyPr wrap="square" rtlCol="0">
            <a:spAutoFit/>
          </a:bodyPr>
          <a:lstStyle/>
          <a:p>
            <a:pPr>
              <a:lnSpc>
                <a:spcPct val="107000"/>
              </a:lnSpc>
              <a:spcAft>
                <a:spcPts val="800"/>
              </a:spcAft>
            </a:pPr>
            <a:r>
              <a:rPr lang="en-US" sz="4800" b="1" dirty="0">
                <a:solidFill>
                  <a:schemeClr val="bg1">
                    <a:lumMod val="95000"/>
                  </a:schemeClr>
                </a:solidFill>
                <a:effectLst/>
                <a:latin typeface="Exo Soft" panose="00000500000000000000" pitchFamily="50" charset="0"/>
                <a:ea typeface="Calibri" panose="020F0502020204030204" pitchFamily="34" charset="0"/>
                <a:cs typeface="Times New Roman" panose="02020603050405020304" pitchFamily="18" charset="0"/>
              </a:rPr>
              <a:t>Performing Digital Validation Manually and the Risk to Data Integrity</a:t>
            </a:r>
            <a:endParaRPr lang="pt-BR" sz="4800" dirty="0">
              <a:solidFill>
                <a:schemeClr val="bg1">
                  <a:lumMod val="95000"/>
                </a:schemeClr>
              </a:solidFill>
              <a:effectLst/>
              <a:latin typeface="Exo Soft" panose="00000500000000000000" pitchFamily="50" charset="0"/>
              <a:ea typeface="Calibri" panose="020F0502020204030204" pitchFamily="34" charset="0"/>
              <a:cs typeface="Times New Roman" panose="02020603050405020304" pitchFamily="18" charset="0"/>
            </a:endParaRPr>
          </a:p>
        </p:txBody>
      </p:sp>
      <p:pic>
        <p:nvPicPr>
          <p:cNvPr id="7" name="Imagem 6" descr="Logotipo&#10;&#10;Descrição gerada automaticamente">
            <a:extLst>
              <a:ext uri="{FF2B5EF4-FFF2-40B4-BE49-F238E27FC236}">
                <a16:creationId xmlns:a16="http://schemas.microsoft.com/office/drawing/2014/main" id="{A4F68A0A-34D9-2534-0815-81F4B1240D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801" y="4704266"/>
            <a:ext cx="2636196" cy="1864626"/>
          </a:xfrm>
          <a:prstGeom prst="rect">
            <a:avLst/>
          </a:prstGeom>
        </p:spPr>
      </p:pic>
      <p:sp>
        <p:nvSpPr>
          <p:cNvPr id="9" name="Espaço Reservado para Número de Slide 8">
            <a:extLst>
              <a:ext uri="{FF2B5EF4-FFF2-40B4-BE49-F238E27FC236}">
                <a16:creationId xmlns:a16="http://schemas.microsoft.com/office/drawing/2014/main" id="{08D93432-8349-CA98-A950-6FA20698757D}"/>
              </a:ext>
            </a:extLst>
          </p:cNvPr>
          <p:cNvSpPr>
            <a:spLocks noGrp="1"/>
          </p:cNvSpPr>
          <p:nvPr>
            <p:ph type="sldNum" sz="quarter" idx="12"/>
          </p:nvPr>
        </p:nvSpPr>
        <p:spPr/>
        <p:txBody>
          <a:bodyPr/>
          <a:lstStyle/>
          <a:p>
            <a:fld id="{B256A3D0-BAC9-4822-816E-385DE815D5D4}" type="slidenum">
              <a:rPr lang="pt-BR" smtClean="0"/>
              <a:t>1</a:t>
            </a:fld>
            <a:endParaRPr lang="pt-BR"/>
          </a:p>
        </p:txBody>
      </p:sp>
    </p:spTree>
    <p:extLst>
      <p:ext uri="{BB962C8B-B14F-4D97-AF65-F5344CB8AC3E}">
        <p14:creationId xmlns:p14="http://schemas.microsoft.com/office/powerpoint/2010/main" val="593969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8C77B9FC-0E4C-4E64-605B-2C861F9D70BE}"/>
              </a:ext>
            </a:extLst>
          </p:cNvPr>
          <p:cNvSpPr>
            <a:spLocks noGrp="1"/>
          </p:cNvSpPr>
          <p:nvPr>
            <p:ph type="sldNum" sz="quarter" idx="12"/>
          </p:nvPr>
        </p:nvSpPr>
        <p:spPr/>
        <p:txBody>
          <a:bodyPr/>
          <a:lstStyle/>
          <a:p>
            <a:fld id="{B256A3D0-BAC9-4822-816E-385DE815D5D4}" type="slidenum">
              <a:rPr lang="pt-BR" smtClean="0"/>
              <a:t>10</a:t>
            </a:fld>
            <a:endParaRPr lang="pt-BR"/>
          </a:p>
        </p:txBody>
      </p:sp>
      <p:sp>
        <p:nvSpPr>
          <p:cNvPr id="9" name="CaixaDeTexto 8">
            <a:extLst>
              <a:ext uri="{FF2B5EF4-FFF2-40B4-BE49-F238E27FC236}">
                <a16:creationId xmlns:a16="http://schemas.microsoft.com/office/drawing/2014/main" id="{DC6F68FC-7A8E-34DC-6FF7-0143F7F49E2C}"/>
              </a:ext>
            </a:extLst>
          </p:cNvPr>
          <p:cNvSpPr txBox="1"/>
          <p:nvPr/>
        </p:nvSpPr>
        <p:spPr>
          <a:xfrm>
            <a:off x="458821" y="589536"/>
            <a:ext cx="10894979" cy="4935005"/>
          </a:xfrm>
          <a:prstGeom prst="rect">
            <a:avLst/>
          </a:prstGeom>
          <a:noFill/>
        </p:spPr>
        <p:txBody>
          <a:bodyPr wrap="square" rtlCol="0">
            <a:spAutoFit/>
          </a:bodyPr>
          <a:lstStyle/>
          <a:p>
            <a:pPr marL="342900" lvl="0" indent="-342900">
              <a:lnSpc>
                <a:spcPct val="107000"/>
              </a:lnSpc>
              <a:spcAft>
                <a:spcPts val="800"/>
              </a:spcAft>
              <a:buFont typeface="Symbol" panose="05050102010706020507" pitchFamily="18" charset="2"/>
              <a:buChar char=""/>
            </a:pPr>
            <a:r>
              <a:rPr lang="pt-BR" b="1" dirty="0" err="1">
                <a:effectLst/>
                <a:latin typeface="Calibri" panose="020F0502020204030204" pitchFamily="34" charset="0"/>
                <a:ea typeface="Calibri" panose="020F0502020204030204" pitchFamily="34" charset="0"/>
                <a:cs typeface="Times New Roman" panose="02020603050405020304" pitchFamily="18" charset="0"/>
              </a:rPr>
              <a:t>Mitigation</a:t>
            </a:r>
            <a:r>
              <a:rPr lang="pt-BR" dirty="0">
                <a:effectLst/>
                <a:latin typeface="Calibri" panose="020F0502020204030204" pitchFamily="34" charset="0"/>
                <a:ea typeface="Calibri" panose="020F0502020204030204" pitchFamily="34" charset="0"/>
                <a:cs typeface="Times New Roman" panose="02020603050405020304" pitchFamily="18" charset="0"/>
              </a:rPr>
              <a:t>: </a:t>
            </a:r>
          </a:p>
          <a:p>
            <a:pPr marL="449580">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1 – Use a VLMS system like GO!FIVE allows for the inclusion of observations, evidence, and approval of test steps in an individualized way. Induce automatic generation of incident reports. The execution part requires approval of the test to proceed to its post-execution review and approval. The post-review and approval step can be performed individually or collectively after the analysis of the items. </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o Benefits: This solution provides easier test execution. There is no need for document formatting or printing. All traceability is maintained, such as comments, justification, and changes.</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Point of attention: Adaptation of the team to the new work model.</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678180">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2 – Print the test scripts and manually fill in the observations of each run. If necessary, create an attachment and reference the tests with their respective evidence and incident reports.</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Benefits: The approved document is not edited. It is possible to fail and approve the test on an individual basis.</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Points of attention: The process requires evidence formatting, manual filling in, and cancellation of blank fields. There is a need to print and scan documentation for electronic storage. </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0511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tângulo: Cantos Arredondados 9">
            <a:extLst>
              <a:ext uri="{FF2B5EF4-FFF2-40B4-BE49-F238E27FC236}">
                <a16:creationId xmlns:a16="http://schemas.microsoft.com/office/drawing/2014/main" id="{E73A48F1-67D3-320A-806B-E396D45D065F}"/>
              </a:ext>
            </a:extLst>
          </p:cNvPr>
          <p:cNvSpPr/>
          <p:nvPr/>
        </p:nvSpPr>
        <p:spPr>
          <a:xfrm>
            <a:off x="768802" y="711932"/>
            <a:ext cx="1374208" cy="416478"/>
          </a:xfrm>
          <a:prstGeom prst="round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Espaço Reservado para Número de Slide 1">
            <a:extLst>
              <a:ext uri="{FF2B5EF4-FFF2-40B4-BE49-F238E27FC236}">
                <a16:creationId xmlns:a16="http://schemas.microsoft.com/office/drawing/2014/main" id="{8C77B9FC-0E4C-4E64-605B-2C861F9D70BE}"/>
              </a:ext>
            </a:extLst>
          </p:cNvPr>
          <p:cNvSpPr>
            <a:spLocks noGrp="1"/>
          </p:cNvSpPr>
          <p:nvPr>
            <p:ph type="sldNum" sz="quarter" idx="12"/>
          </p:nvPr>
        </p:nvSpPr>
        <p:spPr/>
        <p:txBody>
          <a:bodyPr/>
          <a:lstStyle/>
          <a:p>
            <a:fld id="{B256A3D0-BAC9-4822-816E-385DE815D5D4}" type="slidenum">
              <a:rPr lang="pt-BR" smtClean="0"/>
              <a:t>11</a:t>
            </a:fld>
            <a:endParaRPr lang="pt-BR"/>
          </a:p>
        </p:txBody>
      </p:sp>
      <p:sp>
        <p:nvSpPr>
          <p:cNvPr id="6" name="CaixaDeTexto 5">
            <a:extLst>
              <a:ext uri="{FF2B5EF4-FFF2-40B4-BE49-F238E27FC236}">
                <a16:creationId xmlns:a16="http://schemas.microsoft.com/office/drawing/2014/main" id="{0D267D9F-E738-3D67-6516-8AB5E1DDCAEE}"/>
              </a:ext>
            </a:extLst>
          </p:cNvPr>
          <p:cNvSpPr txBox="1"/>
          <p:nvPr/>
        </p:nvSpPr>
        <p:spPr>
          <a:xfrm>
            <a:off x="768802" y="711932"/>
            <a:ext cx="6841152" cy="774507"/>
          </a:xfrm>
          <a:prstGeom prst="rect">
            <a:avLst/>
          </a:prstGeom>
          <a:noFill/>
        </p:spPr>
        <p:txBody>
          <a:bodyPr wrap="square" rtlCol="0">
            <a:spAutoFit/>
          </a:bodyPr>
          <a:lstStyle/>
          <a:p>
            <a:pPr>
              <a:lnSpc>
                <a:spcPct val="107000"/>
              </a:lnSpc>
              <a:spcAft>
                <a:spcPts val="800"/>
              </a:spcAft>
            </a:pPr>
            <a:r>
              <a:rPr lang="pt-BR" sz="1800" b="1" dirty="0" err="1">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Scenario</a:t>
            </a:r>
            <a:r>
              <a:rPr lang="pt-BR" sz="1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 3</a:t>
            </a:r>
          </a:p>
          <a:p>
            <a:pPr marL="342900" lvl="0" indent="-342900">
              <a:lnSpc>
                <a:spcPct val="107000"/>
              </a:lnSpc>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 Informal email review of validation documents.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a:extLst>
              <a:ext uri="{FF2B5EF4-FFF2-40B4-BE49-F238E27FC236}">
                <a16:creationId xmlns:a16="http://schemas.microsoft.com/office/drawing/2014/main" id="{DC6F68FC-7A8E-34DC-6FF7-0143F7F49E2C}"/>
              </a:ext>
            </a:extLst>
          </p:cNvPr>
          <p:cNvSpPr txBox="1"/>
          <p:nvPr/>
        </p:nvSpPr>
        <p:spPr>
          <a:xfrm>
            <a:off x="768802" y="1864818"/>
            <a:ext cx="10654396" cy="3943324"/>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US" b="1" dirty="0">
                <a:effectLst/>
                <a:latin typeface="Calibri" panose="020F0502020204030204" pitchFamily="34" charset="0"/>
                <a:ea typeface="Calibri" panose="020F0502020204030204" pitchFamily="34" charset="0"/>
                <a:cs typeface="Times New Roman" panose="02020603050405020304" pitchFamily="18" charset="0"/>
              </a:rPr>
              <a:t>More information</a:t>
            </a:r>
            <a:r>
              <a:rPr lang="en-US" dirty="0">
                <a:effectLst/>
                <a:latin typeface="Calibri" panose="020F0502020204030204" pitchFamily="34" charset="0"/>
                <a:ea typeface="Calibri" panose="020F0502020204030204" pitchFamily="34" charset="0"/>
                <a:cs typeface="Times New Roman" panose="02020603050405020304" pitchFamily="18" charset="0"/>
              </a:rPr>
              <a:t>: Email is not the best tool to make the process efficient, and it can impact the integrity and security of the information. When someone sends the document for review by email, the document is prone to loss, and the process consumes considerable time. Even if people respond immediately, each participant will make their considerations in a different document, and it is necessary to consolidate everything into a single version. Also, t</a:t>
            </a:r>
            <a:r>
              <a:rPr lang="pt-BR" dirty="0" err="1">
                <a:effectLst/>
                <a:latin typeface="Calibri" panose="020F0502020204030204" pitchFamily="34" charset="0"/>
                <a:ea typeface="Calibri" panose="020F0502020204030204" pitchFamily="34" charset="0"/>
                <a:cs typeface="Times New Roman" panose="02020603050405020304" pitchFamily="18" charset="0"/>
              </a:rPr>
              <a:t>he</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traceability</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of</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comments</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and</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observations</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is</a:t>
            </a:r>
            <a:r>
              <a:rPr lang="pt-BR" dirty="0">
                <a:effectLst/>
                <a:latin typeface="Calibri" panose="020F0502020204030204" pitchFamily="34" charset="0"/>
                <a:ea typeface="Calibri" panose="020F0502020204030204" pitchFamily="34" charset="0"/>
                <a:cs typeface="Times New Roman" panose="02020603050405020304" pitchFamily="18" charset="0"/>
              </a:rPr>
              <a:t> </a:t>
            </a:r>
            <a:r>
              <a:rPr lang="pt-BR" dirty="0" err="1">
                <a:effectLst/>
                <a:latin typeface="Calibri" panose="020F0502020204030204" pitchFamily="34" charset="0"/>
                <a:ea typeface="Calibri" panose="020F0502020204030204" pitchFamily="34" charset="0"/>
                <a:cs typeface="Times New Roman" panose="02020603050405020304" pitchFamily="18" charset="0"/>
              </a:rPr>
              <a:t>lost</a:t>
            </a:r>
            <a:r>
              <a:rPr lang="pt-BR" dirty="0">
                <a:effectLst/>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pPr>
            <a:r>
              <a:rPr lang="pt-BR"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r>
              <a:rPr lang="pt-BR" dirty="0" err="1">
                <a:effectLst/>
                <a:latin typeface="Calibri" panose="020F0502020204030204" pitchFamily="34" charset="0"/>
                <a:ea typeface="Calibri" panose="020F0502020204030204" pitchFamily="34" charset="0"/>
                <a:cs typeface="Times New Roman" panose="02020603050405020304" pitchFamily="18" charset="0"/>
              </a:rPr>
              <a:t>Mitigation</a:t>
            </a:r>
            <a:r>
              <a:rPr lang="pt-BR" dirty="0">
                <a:effectLst/>
                <a:latin typeface="Calibri" panose="020F0502020204030204" pitchFamily="34" charset="0"/>
                <a:ea typeface="Calibri" panose="020F0502020204030204" pitchFamily="34" charset="0"/>
                <a:cs typeface="Times New Roman" panose="02020603050405020304" pitchFamily="18" charset="0"/>
              </a:rPr>
              <a:t>: </a:t>
            </a:r>
          </a:p>
          <a:p>
            <a:pPr marL="449580">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1 – Use a VLMS system as GO!FIVE allows for flexible and robust adding of comments, historical views, review, and approval flow.</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Benefits: All traceability is maintained, such as comments, justification, and changes.</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Point of attention: Team adaptation to the new work model.</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pt-B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5721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378D2E0F-BF28-2767-6D50-02DA5C1AFFF8}"/>
              </a:ext>
            </a:extLst>
          </p:cNvPr>
          <p:cNvSpPr>
            <a:spLocks noGrp="1"/>
          </p:cNvSpPr>
          <p:nvPr>
            <p:ph type="sldNum" sz="quarter" idx="12"/>
          </p:nvPr>
        </p:nvSpPr>
        <p:spPr/>
        <p:txBody>
          <a:bodyPr/>
          <a:lstStyle/>
          <a:p>
            <a:fld id="{B256A3D0-BAC9-4822-816E-385DE815D5D4}" type="slidenum">
              <a:rPr lang="pt-BR" smtClean="0"/>
              <a:t>12</a:t>
            </a:fld>
            <a:endParaRPr lang="pt-BR"/>
          </a:p>
        </p:txBody>
      </p:sp>
      <p:sp>
        <p:nvSpPr>
          <p:cNvPr id="3" name="CaixaDeTexto 2">
            <a:extLst>
              <a:ext uri="{FF2B5EF4-FFF2-40B4-BE49-F238E27FC236}">
                <a16:creationId xmlns:a16="http://schemas.microsoft.com/office/drawing/2014/main" id="{EB0B361C-E426-953C-EDE2-FCD636B3353E}"/>
              </a:ext>
            </a:extLst>
          </p:cNvPr>
          <p:cNvSpPr txBox="1"/>
          <p:nvPr/>
        </p:nvSpPr>
        <p:spPr>
          <a:xfrm>
            <a:off x="3226340" y="2645924"/>
            <a:ext cx="3190673" cy="2215991"/>
          </a:xfrm>
          <a:prstGeom prst="rect">
            <a:avLst/>
          </a:prstGeom>
          <a:noFill/>
        </p:spPr>
        <p:txBody>
          <a:bodyPr wrap="square" rtlCol="0">
            <a:spAutoFit/>
          </a:bodyPr>
          <a:lstStyle/>
          <a:p>
            <a:r>
              <a:rPr lang="pt-BR" sz="13800" b="1" dirty="0">
                <a:solidFill>
                  <a:schemeClr val="bg1"/>
                </a:solidFill>
                <a:latin typeface="Exo Soft" panose="00000500000000000000" pitchFamily="50" charset="0"/>
              </a:rPr>
              <a:t>3</a:t>
            </a:r>
            <a:endParaRPr lang="pt-BR" b="1" dirty="0">
              <a:solidFill>
                <a:schemeClr val="bg1"/>
              </a:solidFill>
              <a:latin typeface="Exo Soft" panose="00000500000000000000" pitchFamily="50" charset="0"/>
            </a:endParaRPr>
          </a:p>
        </p:txBody>
      </p:sp>
      <p:sp>
        <p:nvSpPr>
          <p:cNvPr id="4" name="CaixaDeTexto 3">
            <a:extLst>
              <a:ext uri="{FF2B5EF4-FFF2-40B4-BE49-F238E27FC236}">
                <a16:creationId xmlns:a16="http://schemas.microsoft.com/office/drawing/2014/main" id="{792A61FF-AB9C-A5F9-2A68-8EA1D30CCD97}"/>
              </a:ext>
            </a:extLst>
          </p:cNvPr>
          <p:cNvSpPr txBox="1"/>
          <p:nvPr/>
        </p:nvSpPr>
        <p:spPr>
          <a:xfrm>
            <a:off x="4500662" y="3056478"/>
            <a:ext cx="6160851" cy="2329612"/>
          </a:xfrm>
          <a:prstGeom prst="rect">
            <a:avLst/>
          </a:prstGeom>
          <a:noFill/>
        </p:spPr>
        <p:txBody>
          <a:bodyPr wrap="square" rtlCol="0">
            <a:spAutoFit/>
          </a:bodyPr>
          <a:lstStyle/>
          <a:p>
            <a:pPr>
              <a:lnSpc>
                <a:spcPct val="107000"/>
              </a:lnSpc>
              <a:spcAft>
                <a:spcPts val="800"/>
              </a:spcAft>
            </a:pPr>
            <a:r>
              <a:rPr lang="en-US" sz="4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Comparison of validation cycles</a:t>
            </a:r>
            <a:endParaRPr lang="pt-BR" sz="4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endParaRPr>
          </a:p>
          <a:p>
            <a:endParaRPr lang="pt-BR" sz="3600" dirty="0"/>
          </a:p>
        </p:txBody>
      </p:sp>
      <p:pic>
        <p:nvPicPr>
          <p:cNvPr id="5" name="Imagem 4" descr="Logotipo&#10;&#10;Descrição gerada automaticamente">
            <a:extLst>
              <a:ext uri="{FF2B5EF4-FFF2-40B4-BE49-F238E27FC236}">
                <a16:creationId xmlns:a16="http://schemas.microsoft.com/office/drawing/2014/main" id="{2A81F062-5310-7C67-B6A1-80E9ED7F9E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6700" y="136525"/>
            <a:ext cx="2366328" cy="1673744"/>
          </a:xfrm>
          <a:prstGeom prst="rect">
            <a:avLst/>
          </a:prstGeom>
        </p:spPr>
      </p:pic>
    </p:spTree>
    <p:extLst>
      <p:ext uri="{BB962C8B-B14F-4D97-AF65-F5344CB8AC3E}">
        <p14:creationId xmlns:p14="http://schemas.microsoft.com/office/powerpoint/2010/main" val="1897630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738CFB4F-E6B3-2EF9-8B46-1698E438D182}"/>
              </a:ext>
            </a:extLst>
          </p:cNvPr>
          <p:cNvSpPr>
            <a:spLocks noGrp="1"/>
          </p:cNvSpPr>
          <p:nvPr>
            <p:ph type="sldNum" sz="quarter" idx="12"/>
          </p:nvPr>
        </p:nvSpPr>
        <p:spPr/>
        <p:txBody>
          <a:bodyPr/>
          <a:lstStyle/>
          <a:p>
            <a:fld id="{B256A3D0-BAC9-4822-816E-385DE815D5D4}" type="slidenum">
              <a:rPr lang="pt-BR" smtClean="0"/>
              <a:t>13</a:t>
            </a:fld>
            <a:endParaRPr lang="pt-BR"/>
          </a:p>
        </p:txBody>
      </p:sp>
      <p:pic>
        <p:nvPicPr>
          <p:cNvPr id="3" name="Imagem 2" descr="Logotipo&#10;&#10;Descrição gerada automaticamente">
            <a:extLst>
              <a:ext uri="{FF2B5EF4-FFF2-40B4-BE49-F238E27FC236}">
                <a16:creationId xmlns:a16="http://schemas.microsoft.com/office/drawing/2014/main" id="{9F445764-F5BB-2A54-4B0E-8EA97B60A2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4481" y="121258"/>
            <a:ext cx="1458637" cy="1031719"/>
          </a:xfrm>
          <a:prstGeom prst="rect">
            <a:avLst/>
          </a:prstGeom>
        </p:spPr>
      </p:pic>
      <p:sp>
        <p:nvSpPr>
          <p:cNvPr id="4" name="CaixaDeTexto 3">
            <a:extLst>
              <a:ext uri="{FF2B5EF4-FFF2-40B4-BE49-F238E27FC236}">
                <a16:creationId xmlns:a16="http://schemas.microsoft.com/office/drawing/2014/main" id="{A7F4B679-8A19-C53C-BF7F-81AE8FA70B08}"/>
              </a:ext>
            </a:extLst>
          </p:cNvPr>
          <p:cNvSpPr txBox="1"/>
          <p:nvPr/>
        </p:nvSpPr>
        <p:spPr>
          <a:xfrm>
            <a:off x="352725" y="182736"/>
            <a:ext cx="3617420" cy="6467027"/>
          </a:xfrm>
          <a:prstGeom prst="rect">
            <a:avLst/>
          </a:prstGeom>
          <a:noFill/>
        </p:spPr>
        <p:txBody>
          <a:bodyPr wrap="square" rtlCol="0">
            <a:spAutoFit/>
          </a:bodyPr>
          <a:lstStyle/>
          <a:p>
            <a:pPr>
              <a:lnSpc>
                <a:spcPct val="107000"/>
              </a:lnSpc>
              <a:spcAft>
                <a:spcPts val="800"/>
              </a:spcAft>
            </a:pPr>
            <a:r>
              <a:rPr lang="es-ES" sz="2400" b="1" dirty="0">
                <a:solidFill>
                  <a:schemeClr val="bg1"/>
                </a:solidFill>
                <a:effectLst/>
                <a:latin typeface="Exo Soft" panose="00000500000000000000" pitchFamily="50" charset="0"/>
                <a:ea typeface="Calibri" panose="020F0502020204030204" pitchFamily="34" charset="0"/>
                <a:cs typeface="Arial" panose="020B0604020202020204" pitchFamily="34" charset="0"/>
              </a:rPr>
              <a:t>Comparación de los ciclos de validación</a:t>
            </a:r>
            <a:endParaRPr lang="pt-BR"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Validation using a text editor (e.g., Microsoft Word®) is one of the bottlenecks in the regulated industry. This is because all the bureaucracy of the manual validation process remains.</a:t>
            </a:r>
            <a:endParaRPr lang="pt-B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Increased validation efforts are associated with document preparation and execution of testing phases, so rely on validation and qualifications content, including risk scenarios, requirements, and testing, as well as automating activities related to your application, such as document formatting, automatic evidence indexing, incident management, and test management, enables 4x faster validations.</a:t>
            </a:r>
            <a:endParaRPr lang="pt-B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m 5">
            <a:extLst>
              <a:ext uri="{FF2B5EF4-FFF2-40B4-BE49-F238E27FC236}">
                <a16:creationId xmlns:a16="http://schemas.microsoft.com/office/drawing/2014/main" id="{FB91ED35-2FA5-6B94-EC87-C0FC454C31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9263" y="1015254"/>
            <a:ext cx="7525188" cy="5341096"/>
          </a:xfrm>
          <a:prstGeom prst="rect">
            <a:avLst/>
          </a:prstGeom>
        </p:spPr>
      </p:pic>
    </p:spTree>
    <p:extLst>
      <p:ext uri="{BB962C8B-B14F-4D97-AF65-F5344CB8AC3E}">
        <p14:creationId xmlns:p14="http://schemas.microsoft.com/office/powerpoint/2010/main" val="38615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738CFB4F-E6B3-2EF9-8B46-1698E438D182}"/>
              </a:ext>
            </a:extLst>
          </p:cNvPr>
          <p:cNvSpPr>
            <a:spLocks noGrp="1"/>
          </p:cNvSpPr>
          <p:nvPr>
            <p:ph type="sldNum" sz="quarter" idx="12"/>
          </p:nvPr>
        </p:nvSpPr>
        <p:spPr/>
        <p:txBody>
          <a:bodyPr/>
          <a:lstStyle/>
          <a:p>
            <a:fld id="{B256A3D0-BAC9-4822-816E-385DE815D5D4}" type="slidenum">
              <a:rPr lang="pt-BR" smtClean="0"/>
              <a:t>14</a:t>
            </a:fld>
            <a:endParaRPr lang="pt-BR"/>
          </a:p>
        </p:txBody>
      </p:sp>
      <p:pic>
        <p:nvPicPr>
          <p:cNvPr id="3" name="Imagem 2" descr="Logotipo&#10;&#10;Descrição gerada automaticamente">
            <a:extLst>
              <a:ext uri="{FF2B5EF4-FFF2-40B4-BE49-F238E27FC236}">
                <a16:creationId xmlns:a16="http://schemas.microsoft.com/office/drawing/2014/main" id="{9F445764-F5BB-2A54-4B0E-8EA97B60A2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4481" y="121258"/>
            <a:ext cx="1458637" cy="1031719"/>
          </a:xfrm>
          <a:prstGeom prst="rect">
            <a:avLst/>
          </a:prstGeom>
        </p:spPr>
      </p:pic>
      <p:sp>
        <p:nvSpPr>
          <p:cNvPr id="4" name="CaixaDeTexto 3">
            <a:extLst>
              <a:ext uri="{FF2B5EF4-FFF2-40B4-BE49-F238E27FC236}">
                <a16:creationId xmlns:a16="http://schemas.microsoft.com/office/drawing/2014/main" id="{A7F4B679-8A19-C53C-BF7F-81AE8FA70B08}"/>
              </a:ext>
            </a:extLst>
          </p:cNvPr>
          <p:cNvSpPr txBox="1"/>
          <p:nvPr/>
        </p:nvSpPr>
        <p:spPr>
          <a:xfrm>
            <a:off x="390375" y="1989579"/>
            <a:ext cx="3617420" cy="2552686"/>
          </a:xfrm>
          <a:prstGeom prst="rect">
            <a:avLst/>
          </a:prstGeom>
          <a:noFill/>
        </p:spPr>
        <p:txBody>
          <a:bodyPr wrap="square" rtlCol="0">
            <a:spAutoFit/>
          </a:bodyPr>
          <a:lstStyle/>
          <a:p>
            <a:pPr>
              <a:lnSpc>
                <a:spcPct val="107000"/>
              </a:lnSpc>
              <a:spcAft>
                <a:spcPts val="800"/>
              </a:spcAft>
            </a:pPr>
            <a:endParaRPr lang="pt-BR"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graphs show the difference in the estimated efforts when comparing the three validation models: with paper, using GED (e.g., Electronic Document Management software), and with the GO! Five, FIVE.®</a:t>
            </a:r>
            <a:endParaRPr lang="pt-B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m 6">
            <a:extLst>
              <a:ext uri="{FF2B5EF4-FFF2-40B4-BE49-F238E27FC236}">
                <a16:creationId xmlns:a16="http://schemas.microsoft.com/office/drawing/2014/main" id="{D8C278E2-99D3-8347-8AA7-1670EDDF81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4701" y="1126239"/>
            <a:ext cx="7487449" cy="4929787"/>
          </a:xfrm>
          <a:prstGeom prst="rect">
            <a:avLst/>
          </a:prstGeom>
        </p:spPr>
      </p:pic>
    </p:spTree>
    <p:extLst>
      <p:ext uri="{BB962C8B-B14F-4D97-AF65-F5344CB8AC3E}">
        <p14:creationId xmlns:p14="http://schemas.microsoft.com/office/powerpoint/2010/main" val="3014214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35F6E045-D0C3-A5DE-6D2B-51E56CE728F0}"/>
              </a:ext>
            </a:extLst>
          </p:cNvPr>
          <p:cNvSpPr>
            <a:spLocks noGrp="1"/>
          </p:cNvSpPr>
          <p:nvPr>
            <p:ph type="sldNum" sz="quarter" idx="12"/>
          </p:nvPr>
        </p:nvSpPr>
        <p:spPr/>
        <p:txBody>
          <a:bodyPr/>
          <a:lstStyle/>
          <a:p>
            <a:fld id="{B256A3D0-BAC9-4822-816E-385DE815D5D4}" type="slidenum">
              <a:rPr lang="pt-BR" smtClean="0"/>
              <a:t>15</a:t>
            </a:fld>
            <a:endParaRPr lang="pt-BR"/>
          </a:p>
        </p:txBody>
      </p:sp>
      <p:sp>
        <p:nvSpPr>
          <p:cNvPr id="3" name="CaixaDeTexto 2">
            <a:extLst>
              <a:ext uri="{FF2B5EF4-FFF2-40B4-BE49-F238E27FC236}">
                <a16:creationId xmlns:a16="http://schemas.microsoft.com/office/drawing/2014/main" id="{14518D96-B509-C74E-75DF-45D41762917A}"/>
              </a:ext>
            </a:extLst>
          </p:cNvPr>
          <p:cNvSpPr txBox="1"/>
          <p:nvPr/>
        </p:nvSpPr>
        <p:spPr>
          <a:xfrm>
            <a:off x="2905327" y="2655651"/>
            <a:ext cx="3190673" cy="2215991"/>
          </a:xfrm>
          <a:prstGeom prst="rect">
            <a:avLst/>
          </a:prstGeom>
          <a:noFill/>
        </p:spPr>
        <p:txBody>
          <a:bodyPr wrap="square" rtlCol="0">
            <a:spAutoFit/>
          </a:bodyPr>
          <a:lstStyle/>
          <a:p>
            <a:r>
              <a:rPr lang="pt-BR" sz="13800" b="1" dirty="0">
                <a:solidFill>
                  <a:schemeClr val="bg1"/>
                </a:solidFill>
                <a:latin typeface="Exo Soft" panose="00000500000000000000" pitchFamily="50" charset="0"/>
              </a:rPr>
              <a:t>4</a:t>
            </a:r>
            <a:endParaRPr lang="pt-BR" b="1" dirty="0">
              <a:solidFill>
                <a:schemeClr val="bg1"/>
              </a:solidFill>
              <a:latin typeface="Exo Soft" panose="00000500000000000000" pitchFamily="50" charset="0"/>
            </a:endParaRPr>
          </a:p>
        </p:txBody>
      </p:sp>
      <p:sp>
        <p:nvSpPr>
          <p:cNvPr id="4" name="CaixaDeTexto 3">
            <a:extLst>
              <a:ext uri="{FF2B5EF4-FFF2-40B4-BE49-F238E27FC236}">
                <a16:creationId xmlns:a16="http://schemas.microsoft.com/office/drawing/2014/main" id="{1D0EE27A-A927-BEAE-B065-A32C9211B3CC}"/>
              </a:ext>
            </a:extLst>
          </p:cNvPr>
          <p:cNvSpPr txBox="1"/>
          <p:nvPr/>
        </p:nvSpPr>
        <p:spPr>
          <a:xfrm>
            <a:off x="4286655" y="3113813"/>
            <a:ext cx="6355406" cy="2308324"/>
          </a:xfrm>
          <a:prstGeom prst="rect">
            <a:avLst/>
          </a:prstGeom>
          <a:noFill/>
        </p:spPr>
        <p:txBody>
          <a:bodyPr wrap="square" rtlCol="0">
            <a:spAutoFit/>
          </a:bodyPr>
          <a:lstStyle/>
          <a:p>
            <a:r>
              <a:rPr lang="en-US" sz="4800" b="1" dirty="0">
                <a:solidFill>
                  <a:schemeClr val="bg1"/>
                </a:solidFill>
                <a:effectLst/>
                <a:latin typeface="Exo Soft" panose="00000500000000000000" pitchFamily="50" charset="0"/>
                <a:ea typeface="Calibri" panose="020F0502020204030204" pitchFamily="34" charset="0"/>
                <a:cs typeface="Arial" panose="020B0604020202020204" pitchFamily="34" charset="0"/>
              </a:rPr>
              <a:t>Some disadvantages in using EDMS to manage validations</a:t>
            </a:r>
            <a:endParaRPr lang="pt-BR" sz="4800" b="1" dirty="0">
              <a:solidFill>
                <a:schemeClr val="bg1"/>
              </a:solidFill>
              <a:latin typeface="Exo Soft" panose="00000500000000000000" pitchFamily="50" charset="0"/>
            </a:endParaRPr>
          </a:p>
        </p:txBody>
      </p:sp>
      <p:pic>
        <p:nvPicPr>
          <p:cNvPr id="5" name="Imagem 4" descr="Logotipo&#10;&#10;Descrição gerada automaticamente">
            <a:extLst>
              <a:ext uri="{FF2B5EF4-FFF2-40B4-BE49-F238E27FC236}">
                <a16:creationId xmlns:a16="http://schemas.microsoft.com/office/drawing/2014/main" id="{62BDFDD1-7205-7724-06DF-A35DA2902A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6700" y="136525"/>
            <a:ext cx="2366328" cy="1673744"/>
          </a:xfrm>
          <a:prstGeom prst="rect">
            <a:avLst/>
          </a:prstGeom>
        </p:spPr>
      </p:pic>
    </p:spTree>
    <p:extLst>
      <p:ext uri="{BB962C8B-B14F-4D97-AF65-F5344CB8AC3E}">
        <p14:creationId xmlns:p14="http://schemas.microsoft.com/office/powerpoint/2010/main" val="3631811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9BB1DF8C-67A8-2C9D-20F6-26E929BA8903}"/>
              </a:ext>
            </a:extLst>
          </p:cNvPr>
          <p:cNvSpPr>
            <a:spLocks noGrp="1"/>
          </p:cNvSpPr>
          <p:nvPr>
            <p:ph type="sldNum" sz="quarter" idx="12"/>
          </p:nvPr>
        </p:nvSpPr>
        <p:spPr>
          <a:xfrm>
            <a:off x="9050320" y="6356472"/>
            <a:ext cx="2743200" cy="365125"/>
          </a:xfrm>
        </p:spPr>
        <p:txBody>
          <a:bodyPr/>
          <a:lstStyle/>
          <a:p>
            <a:fld id="{B256A3D0-BAC9-4822-816E-385DE815D5D4}" type="slidenum">
              <a:rPr lang="pt-BR" smtClean="0"/>
              <a:t>16</a:t>
            </a:fld>
            <a:endParaRPr lang="pt-BR"/>
          </a:p>
        </p:txBody>
      </p:sp>
      <p:pic>
        <p:nvPicPr>
          <p:cNvPr id="4" name="Imagem 3" descr="Logotipo&#10;&#10;Descrição gerada automaticamente">
            <a:extLst>
              <a:ext uri="{FF2B5EF4-FFF2-40B4-BE49-F238E27FC236}">
                <a16:creationId xmlns:a16="http://schemas.microsoft.com/office/drawing/2014/main" id="{729F0DB0-AA8E-9C55-4872-AB1C8F6F08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81" y="5738732"/>
            <a:ext cx="1458637" cy="1031719"/>
          </a:xfrm>
          <a:prstGeom prst="rect">
            <a:avLst/>
          </a:prstGeom>
        </p:spPr>
      </p:pic>
      <p:sp>
        <p:nvSpPr>
          <p:cNvPr id="5" name="CaixaDeTexto 4">
            <a:extLst>
              <a:ext uri="{FF2B5EF4-FFF2-40B4-BE49-F238E27FC236}">
                <a16:creationId xmlns:a16="http://schemas.microsoft.com/office/drawing/2014/main" id="{4A9D299C-6CA8-1BDC-C802-C05E083B5EA0}"/>
              </a:ext>
            </a:extLst>
          </p:cNvPr>
          <p:cNvSpPr txBox="1"/>
          <p:nvPr/>
        </p:nvSpPr>
        <p:spPr>
          <a:xfrm>
            <a:off x="403492" y="524399"/>
            <a:ext cx="3613872" cy="3688959"/>
          </a:xfrm>
          <a:prstGeom prst="rect">
            <a:avLst/>
          </a:prstGeom>
          <a:noFill/>
        </p:spPr>
        <p:txBody>
          <a:bodyPr wrap="square" rtlCol="0">
            <a:spAutoFit/>
          </a:bodyPr>
          <a:lstStyle/>
          <a:p>
            <a:pPr>
              <a:lnSpc>
                <a:spcPct val="107000"/>
              </a:lnSpc>
              <a:spcAft>
                <a:spcPts val="800"/>
              </a:spcAft>
            </a:pPr>
            <a:r>
              <a:rPr lang="en-US" sz="3900" b="1" dirty="0">
                <a:solidFill>
                  <a:schemeClr val="bg1"/>
                </a:solidFill>
                <a:latin typeface="Exo Soft" panose="00000500000000000000" pitchFamily="50" charset="0"/>
                <a:ea typeface="Calibri" panose="020F0502020204030204" pitchFamily="34" charset="0"/>
                <a:cs typeface="Times New Roman" panose="02020603050405020304" pitchFamily="18" charset="0"/>
              </a:rPr>
              <a:t>H</a:t>
            </a:r>
            <a:r>
              <a:rPr lang="en-US" sz="39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ere are some disadvantages of using EDMS to manage validations:</a:t>
            </a:r>
            <a:endParaRPr lang="pt-BR" sz="39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endParaRPr lang="pt-BR"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tângulo: Cantos Arredondados 5">
            <a:extLst>
              <a:ext uri="{FF2B5EF4-FFF2-40B4-BE49-F238E27FC236}">
                <a16:creationId xmlns:a16="http://schemas.microsoft.com/office/drawing/2014/main" id="{047EB587-BE75-5AD6-925E-92AA1101D58E}"/>
              </a:ext>
            </a:extLst>
          </p:cNvPr>
          <p:cNvSpPr/>
          <p:nvPr/>
        </p:nvSpPr>
        <p:spPr>
          <a:xfrm>
            <a:off x="4911835" y="441833"/>
            <a:ext cx="6536561" cy="416478"/>
          </a:xfrm>
          <a:prstGeom prst="round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a:extLst>
              <a:ext uri="{FF2B5EF4-FFF2-40B4-BE49-F238E27FC236}">
                <a16:creationId xmlns:a16="http://schemas.microsoft.com/office/drawing/2014/main" id="{941B1051-B72B-5FB7-149A-CB509373E1DA}"/>
              </a:ext>
            </a:extLst>
          </p:cNvPr>
          <p:cNvSpPr txBox="1"/>
          <p:nvPr/>
        </p:nvSpPr>
        <p:spPr>
          <a:xfrm>
            <a:off x="4961533" y="441711"/>
            <a:ext cx="6536561" cy="1909241"/>
          </a:xfrm>
          <a:prstGeom prst="rect">
            <a:avLst/>
          </a:prstGeom>
          <a:noFill/>
        </p:spPr>
        <p:txBody>
          <a:bodyPr wrap="square" rtlCol="0">
            <a:spAutoFit/>
          </a:bodyPr>
          <a:lstStyle/>
          <a:p>
            <a:pPr>
              <a:lnSpc>
                <a:spcPct val="107000"/>
              </a:lnSpc>
              <a:spcAft>
                <a:spcPts val="800"/>
              </a:spcAft>
            </a:pPr>
            <a:r>
              <a:rPr lang="en-US" sz="20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No mechanism for test executions</a:t>
            </a:r>
            <a:endParaRPr lang="pt-BR" sz="20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In general, companies have to print out the approved protocols to be executed manually and transform them into electronic form again by scanning them after execution. They then upload the digitalized document into the EDM. The chances of human error are enormous.</a:t>
            </a:r>
            <a:endParaRPr lang="pt-BR" sz="1800" dirty="0">
              <a:effectLst/>
              <a:latin typeface="Times New Roman" panose="02020603050405020304" pitchFamily="18" charset="0"/>
              <a:ea typeface="Times New Roman" panose="02020603050405020304" pitchFamily="18" charset="0"/>
            </a:endParaRPr>
          </a:p>
        </p:txBody>
      </p:sp>
      <p:sp>
        <p:nvSpPr>
          <p:cNvPr id="9" name="Retângulo: Cantos Arredondados 8">
            <a:extLst>
              <a:ext uri="{FF2B5EF4-FFF2-40B4-BE49-F238E27FC236}">
                <a16:creationId xmlns:a16="http://schemas.microsoft.com/office/drawing/2014/main" id="{50C1097E-2682-BE08-DDED-024499951E44}"/>
              </a:ext>
            </a:extLst>
          </p:cNvPr>
          <p:cNvSpPr/>
          <p:nvPr/>
        </p:nvSpPr>
        <p:spPr>
          <a:xfrm>
            <a:off x="4961533" y="3429000"/>
            <a:ext cx="6536561" cy="416478"/>
          </a:xfrm>
          <a:prstGeom prst="round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aixaDeTexto 9">
            <a:extLst>
              <a:ext uri="{FF2B5EF4-FFF2-40B4-BE49-F238E27FC236}">
                <a16:creationId xmlns:a16="http://schemas.microsoft.com/office/drawing/2014/main" id="{792BFFFF-6389-E64F-BD19-E6C6B7C298EA}"/>
              </a:ext>
            </a:extLst>
          </p:cNvPr>
          <p:cNvSpPr txBox="1"/>
          <p:nvPr/>
        </p:nvSpPr>
        <p:spPr>
          <a:xfrm>
            <a:off x="4961533" y="3458980"/>
            <a:ext cx="6536561" cy="1785104"/>
          </a:xfrm>
          <a:prstGeom prst="rect">
            <a:avLst/>
          </a:prstGeom>
          <a:noFill/>
        </p:spPr>
        <p:txBody>
          <a:bodyPr wrap="square" rtlCol="0">
            <a:spAutoFit/>
          </a:bodyPr>
          <a:lstStyle/>
          <a:p>
            <a:r>
              <a:rPr lang="en-US" sz="2000" b="1" dirty="0">
                <a:solidFill>
                  <a:schemeClr val="bg1"/>
                </a:solidFill>
                <a:effectLst/>
                <a:latin typeface="Exo Soft" panose="00000500000000000000" pitchFamily="50" charset="0"/>
                <a:ea typeface="Times New Roman" panose="02020603050405020304" pitchFamily="18" charset="0"/>
              </a:rPr>
              <a:t>Absence of Automatic Traceability Matrix</a:t>
            </a:r>
            <a:endParaRPr lang="pt-BR" sz="2000" b="1" dirty="0">
              <a:solidFill>
                <a:schemeClr val="bg1"/>
              </a:solidFill>
              <a:effectLst/>
              <a:latin typeface="Exo Soft" panose="00000500000000000000" pitchFamily="50"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GED does not automatically generate any traceability matrix. This system is not designed to link risks and requirements to tests. This document’s manual construction and drafting are possible. However, the process is extremely time-consuming, expensive, and subject to human error.</a:t>
            </a:r>
            <a:endParaRPr lang="pt-B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0697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302FC237-1F33-C389-E36F-0D917D21EE4C}"/>
              </a:ext>
            </a:extLst>
          </p:cNvPr>
          <p:cNvSpPr>
            <a:spLocks noGrp="1"/>
          </p:cNvSpPr>
          <p:nvPr>
            <p:ph type="sldNum" sz="quarter" idx="12"/>
          </p:nvPr>
        </p:nvSpPr>
        <p:spPr/>
        <p:txBody>
          <a:bodyPr/>
          <a:lstStyle/>
          <a:p>
            <a:fld id="{B256A3D0-BAC9-4822-816E-385DE815D5D4}" type="slidenum">
              <a:rPr lang="pt-BR" smtClean="0"/>
              <a:t>17</a:t>
            </a:fld>
            <a:endParaRPr lang="pt-BR"/>
          </a:p>
        </p:txBody>
      </p:sp>
      <p:sp>
        <p:nvSpPr>
          <p:cNvPr id="8" name="Retângulo: Cantos Arredondados 7">
            <a:extLst>
              <a:ext uri="{FF2B5EF4-FFF2-40B4-BE49-F238E27FC236}">
                <a16:creationId xmlns:a16="http://schemas.microsoft.com/office/drawing/2014/main" id="{A307FA0C-ED5F-2EAB-BA9F-A26913AF44BD}"/>
              </a:ext>
            </a:extLst>
          </p:cNvPr>
          <p:cNvSpPr/>
          <p:nvPr/>
        </p:nvSpPr>
        <p:spPr>
          <a:xfrm>
            <a:off x="407503" y="626659"/>
            <a:ext cx="11040894" cy="416478"/>
          </a:xfrm>
          <a:prstGeom prst="round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a:extLst>
              <a:ext uri="{FF2B5EF4-FFF2-40B4-BE49-F238E27FC236}">
                <a16:creationId xmlns:a16="http://schemas.microsoft.com/office/drawing/2014/main" id="{C2169AC2-54E7-D24F-BBF8-3EC776FE37AD}"/>
              </a:ext>
            </a:extLst>
          </p:cNvPr>
          <p:cNvSpPr txBox="1"/>
          <p:nvPr/>
        </p:nvSpPr>
        <p:spPr>
          <a:xfrm>
            <a:off x="457201" y="656517"/>
            <a:ext cx="11040894" cy="1570558"/>
          </a:xfrm>
          <a:prstGeom prst="rect">
            <a:avLst/>
          </a:prstGeom>
          <a:noFill/>
        </p:spPr>
        <p:txBody>
          <a:bodyPr wrap="square" rtlCol="0">
            <a:spAutoFit/>
          </a:bodyPr>
          <a:lstStyle/>
          <a:p>
            <a:r>
              <a:rPr lang="en-US" sz="2000" b="1" dirty="0">
                <a:solidFill>
                  <a:schemeClr val="bg1"/>
                </a:solidFill>
                <a:effectLst/>
                <a:latin typeface="Exo Soft" panose="00000500000000000000" pitchFamily="50" charset="0"/>
                <a:ea typeface="Times New Roman" panose="02020603050405020304" pitchFamily="18" charset="0"/>
              </a:rPr>
              <a:t>Insufficient Information for Validation Management</a:t>
            </a:r>
            <a:endParaRPr lang="pt-BR" sz="2000" b="1" dirty="0">
              <a:solidFill>
                <a:schemeClr val="bg1"/>
              </a:solidFill>
              <a:effectLst/>
              <a:latin typeface="Exo Soft" panose="00000500000000000000" pitchFamily="50" charset="0"/>
              <a:ea typeface="Times New Roman" panose="02020603050405020304" pitchFamily="18" charset="0"/>
            </a:endParaRPr>
          </a:p>
          <a:p>
            <a:pPr>
              <a:lnSpc>
                <a:spcPct val="107000"/>
              </a:lnSpc>
              <a:spcAft>
                <a:spcPts val="800"/>
              </a:spcAft>
            </a:pP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GEDs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have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appropriate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tools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and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information</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to</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control</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quality</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documents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because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they</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are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platforms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focused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on</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this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purpose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but</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need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to</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improve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tools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necessary</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for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decision</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-making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to</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manage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validations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and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qualifications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For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example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do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not</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show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amount</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of</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tests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performed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failed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or</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incidences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to</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be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closed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and</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management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of</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status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of</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validations</a:t>
            </a:r>
            <a:r>
              <a:rPr lang="pt-BR" sz="18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tângulo: Cantos Arredondados 9">
            <a:extLst>
              <a:ext uri="{FF2B5EF4-FFF2-40B4-BE49-F238E27FC236}">
                <a16:creationId xmlns:a16="http://schemas.microsoft.com/office/drawing/2014/main" id="{AC234E88-47E5-8BB0-78CD-518A496303EC}"/>
              </a:ext>
            </a:extLst>
          </p:cNvPr>
          <p:cNvSpPr/>
          <p:nvPr/>
        </p:nvSpPr>
        <p:spPr>
          <a:xfrm>
            <a:off x="457201" y="3429000"/>
            <a:ext cx="11040894" cy="416478"/>
          </a:xfrm>
          <a:prstGeom prst="round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a:extLst>
              <a:ext uri="{FF2B5EF4-FFF2-40B4-BE49-F238E27FC236}">
                <a16:creationId xmlns:a16="http://schemas.microsoft.com/office/drawing/2014/main" id="{093180D5-F3B3-4100-66C8-45AA75E73FF2}"/>
              </a:ext>
            </a:extLst>
          </p:cNvPr>
          <p:cNvSpPr txBox="1"/>
          <p:nvPr/>
        </p:nvSpPr>
        <p:spPr>
          <a:xfrm>
            <a:off x="457201" y="3443990"/>
            <a:ext cx="11040894" cy="954107"/>
          </a:xfrm>
          <a:prstGeom prst="rect">
            <a:avLst/>
          </a:prstGeom>
          <a:noFill/>
        </p:spPr>
        <p:txBody>
          <a:bodyPr wrap="square" rtlCol="0">
            <a:spAutoFit/>
          </a:bodyPr>
          <a:lstStyle/>
          <a:p>
            <a:r>
              <a:rPr lang="en-US" sz="2000" b="1" dirty="0">
                <a:solidFill>
                  <a:schemeClr val="bg1"/>
                </a:solidFill>
                <a:effectLst/>
                <a:latin typeface="Exo Soft" panose="00000500000000000000" pitchFamily="50" charset="0"/>
                <a:ea typeface="Times New Roman" panose="02020603050405020304" pitchFamily="18" charset="0"/>
              </a:rPr>
              <a:t>Lack of Accelerator Library (Pre-Prepared Validations as Examples)</a:t>
            </a:r>
            <a:endParaRPr lang="pt-BR" sz="2000" b="1" dirty="0">
              <a:solidFill>
                <a:schemeClr val="bg1"/>
              </a:solidFill>
              <a:effectLst/>
              <a:latin typeface="Exo Soft" panose="00000500000000000000" pitchFamily="50"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EDMs do not have a database of stored information to contribute to the speed of the process of preparing the contents of the validation and qualification documents, as these are not the objectives of this type of system.</a:t>
            </a:r>
            <a:endParaRPr lang="pt-B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0625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ECDD9990-48AB-19E4-5CC1-7E30A273E9E5}"/>
              </a:ext>
            </a:extLst>
          </p:cNvPr>
          <p:cNvSpPr>
            <a:spLocks noGrp="1"/>
          </p:cNvSpPr>
          <p:nvPr>
            <p:ph type="sldNum" sz="quarter" idx="12"/>
          </p:nvPr>
        </p:nvSpPr>
        <p:spPr/>
        <p:txBody>
          <a:bodyPr/>
          <a:lstStyle/>
          <a:p>
            <a:fld id="{B256A3D0-BAC9-4822-816E-385DE815D5D4}" type="slidenum">
              <a:rPr lang="pt-BR" smtClean="0"/>
              <a:t>18</a:t>
            </a:fld>
            <a:endParaRPr lang="pt-BR"/>
          </a:p>
        </p:txBody>
      </p:sp>
      <p:sp>
        <p:nvSpPr>
          <p:cNvPr id="3" name="CaixaDeTexto 2">
            <a:extLst>
              <a:ext uri="{FF2B5EF4-FFF2-40B4-BE49-F238E27FC236}">
                <a16:creationId xmlns:a16="http://schemas.microsoft.com/office/drawing/2014/main" id="{CF95B860-6E9D-FFAD-BD5D-7D7184273651}"/>
              </a:ext>
            </a:extLst>
          </p:cNvPr>
          <p:cNvSpPr txBox="1"/>
          <p:nvPr/>
        </p:nvSpPr>
        <p:spPr>
          <a:xfrm>
            <a:off x="3226340" y="2645924"/>
            <a:ext cx="3190673" cy="2492990"/>
          </a:xfrm>
          <a:prstGeom prst="rect">
            <a:avLst/>
          </a:prstGeom>
          <a:noFill/>
        </p:spPr>
        <p:txBody>
          <a:bodyPr wrap="square" rtlCol="0">
            <a:spAutoFit/>
          </a:bodyPr>
          <a:lstStyle/>
          <a:p>
            <a:r>
              <a:rPr lang="pt-BR" sz="13800" b="1" dirty="0">
                <a:solidFill>
                  <a:schemeClr val="bg1"/>
                </a:solidFill>
                <a:latin typeface="Exo Soft" panose="00000500000000000000" pitchFamily="50" charset="0"/>
              </a:rPr>
              <a:t>5</a:t>
            </a:r>
          </a:p>
          <a:p>
            <a:endParaRPr lang="pt-BR" b="1" dirty="0">
              <a:solidFill>
                <a:schemeClr val="bg1"/>
              </a:solidFill>
              <a:latin typeface="Exo Soft" panose="00000500000000000000" pitchFamily="50" charset="0"/>
            </a:endParaRPr>
          </a:p>
        </p:txBody>
      </p:sp>
      <p:sp>
        <p:nvSpPr>
          <p:cNvPr id="4" name="CaixaDeTexto 3">
            <a:extLst>
              <a:ext uri="{FF2B5EF4-FFF2-40B4-BE49-F238E27FC236}">
                <a16:creationId xmlns:a16="http://schemas.microsoft.com/office/drawing/2014/main" id="{8B80F501-3401-C031-1CF4-55961A37A8A2}"/>
              </a:ext>
            </a:extLst>
          </p:cNvPr>
          <p:cNvSpPr txBox="1"/>
          <p:nvPr/>
        </p:nvSpPr>
        <p:spPr>
          <a:xfrm>
            <a:off x="4500662" y="3056478"/>
            <a:ext cx="7341568" cy="2388411"/>
          </a:xfrm>
          <a:prstGeom prst="rect">
            <a:avLst/>
          </a:prstGeom>
          <a:noFill/>
        </p:spPr>
        <p:txBody>
          <a:bodyPr wrap="square" rtlCol="0">
            <a:spAutoFit/>
          </a:bodyPr>
          <a:lstStyle/>
          <a:p>
            <a:pPr>
              <a:lnSpc>
                <a:spcPct val="107000"/>
              </a:lnSpc>
              <a:spcAft>
                <a:spcPts val="800"/>
              </a:spcAft>
            </a:pPr>
            <a:r>
              <a:rPr lang="en-US" sz="4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How GO!FIVE® Contributes to Data Integrity</a:t>
            </a:r>
            <a:endParaRPr lang="pt-BR" sz="4800"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endParaRPr>
          </a:p>
        </p:txBody>
      </p:sp>
      <p:pic>
        <p:nvPicPr>
          <p:cNvPr id="5" name="Imagem 4" descr="Logotipo&#10;&#10;Descrição gerada automaticamente">
            <a:extLst>
              <a:ext uri="{FF2B5EF4-FFF2-40B4-BE49-F238E27FC236}">
                <a16:creationId xmlns:a16="http://schemas.microsoft.com/office/drawing/2014/main" id="{552D1D1C-F5A4-2510-1B34-512DE16B79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6700" y="136525"/>
            <a:ext cx="2366328" cy="1673744"/>
          </a:xfrm>
          <a:prstGeom prst="rect">
            <a:avLst/>
          </a:prstGeom>
        </p:spPr>
      </p:pic>
    </p:spTree>
    <p:extLst>
      <p:ext uri="{BB962C8B-B14F-4D97-AF65-F5344CB8AC3E}">
        <p14:creationId xmlns:p14="http://schemas.microsoft.com/office/powerpoint/2010/main" val="336904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133AB853-5B14-980C-9E65-A3A1FA0388FF}"/>
              </a:ext>
            </a:extLst>
          </p:cNvPr>
          <p:cNvSpPr>
            <a:spLocks noGrp="1"/>
          </p:cNvSpPr>
          <p:nvPr>
            <p:ph type="sldNum" sz="quarter" idx="12"/>
          </p:nvPr>
        </p:nvSpPr>
        <p:spPr/>
        <p:txBody>
          <a:bodyPr/>
          <a:lstStyle/>
          <a:p>
            <a:fld id="{B256A3D0-BAC9-4822-816E-385DE815D5D4}" type="slidenum">
              <a:rPr lang="pt-BR" smtClean="0"/>
              <a:t>19</a:t>
            </a:fld>
            <a:endParaRPr lang="pt-BR"/>
          </a:p>
        </p:txBody>
      </p:sp>
      <p:sp>
        <p:nvSpPr>
          <p:cNvPr id="3" name="CaixaDeTexto 2">
            <a:extLst>
              <a:ext uri="{FF2B5EF4-FFF2-40B4-BE49-F238E27FC236}">
                <a16:creationId xmlns:a16="http://schemas.microsoft.com/office/drawing/2014/main" id="{05B9D8DF-547B-00F0-1A08-EFFDC162E90C}"/>
              </a:ext>
            </a:extLst>
          </p:cNvPr>
          <p:cNvSpPr txBox="1"/>
          <p:nvPr/>
        </p:nvSpPr>
        <p:spPr>
          <a:xfrm>
            <a:off x="439366" y="1091232"/>
            <a:ext cx="11313267" cy="4164986"/>
          </a:xfrm>
          <a:prstGeom prst="rect">
            <a:avLst/>
          </a:prstGeom>
          <a:noFill/>
        </p:spPr>
        <p:txBody>
          <a:bodyPr wrap="square" rtlCol="0">
            <a:spAutoFit/>
          </a:bodyPr>
          <a:lstStyle/>
          <a:p>
            <a:pPr algn="just" fontAlgn="base"/>
            <a:r>
              <a:rPr lang="en-US" sz="2000" dirty="0">
                <a:solidFill>
                  <a:srgbClr val="000000"/>
                </a:solidFill>
                <a:effectLst/>
                <a:ea typeface="Calibri" panose="020F0502020204030204" pitchFamily="34" charset="0"/>
                <a:cs typeface="Times New Roman" panose="02020603050405020304" pitchFamily="18" charset="0"/>
              </a:rPr>
              <a:t>The ALCOA+ concept of data integrity depends on data attributable, readable, contemporaneous, original, accurate, complete, consistent, durable, and available in paper or electronic form.</a:t>
            </a:r>
          </a:p>
          <a:p>
            <a:pPr algn="just" fontAlgn="base"/>
            <a:endParaRPr lang="pt-BR" sz="2000" dirty="0">
              <a:effectLst/>
              <a:ea typeface="Times New Roman" panose="02020603050405020304" pitchFamily="18" charset="0"/>
            </a:endParaRPr>
          </a:p>
          <a:p>
            <a:pPr algn="just" fontAlgn="base"/>
            <a:r>
              <a:rPr lang="en-US" sz="2000" dirty="0">
                <a:solidFill>
                  <a:srgbClr val="000000"/>
                </a:solidFill>
                <a:effectLst/>
                <a:ea typeface="Calibri" panose="020F0502020204030204" pitchFamily="34" charset="0"/>
                <a:cs typeface="Times New Roman" panose="02020603050405020304" pitchFamily="18" charset="0"/>
              </a:rPr>
              <a:t>Technology has emerged as the greatest ally of transparency and a vital tool for increasing data reliability and integrity.</a:t>
            </a:r>
            <a:endParaRPr lang="pt-BR" sz="2000" dirty="0">
              <a:effectLst/>
              <a:ea typeface="Times New Roman" panose="02020603050405020304" pitchFamily="18" charset="0"/>
            </a:endParaRPr>
          </a:p>
          <a:p>
            <a:pPr algn="just" fontAlgn="base"/>
            <a:r>
              <a:rPr lang="en-US" sz="2000" dirty="0">
                <a:solidFill>
                  <a:srgbClr val="000000"/>
                </a:solidFill>
                <a:effectLst/>
                <a:ea typeface="Calibri" panose="020F0502020204030204" pitchFamily="34" charset="0"/>
                <a:cs typeface="Times New Roman" panose="02020603050405020304" pitchFamily="18" charset="0"/>
              </a:rPr>
              <a:t>Now, it is possible to manage and execute validation and qualification projects using GO!FIVE®, a Digital Compliance Platform (DCP), where expert efforts will engage in the assessment of risk scenarios, including mitigations and data integrity items where applicable.</a:t>
            </a:r>
          </a:p>
          <a:p>
            <a:pPr algn="just" fontAlgn="base"/>
            <a:endParaRPr lang="pt-BR" sz="2000" dirty="0">
              <a:effectLst/>
              <a:ea typeface="Times New Roman" panose="02020603050405020304" pitchFamily="18" charset="0"/>
            </a:endParaRPr>
          </a:p>
          <a:p>
            <a:pPr>
              <a:lnSpc>
                <a:spcPct val="107000"/>
              </a:lnSpc>
              <a:spcAft>
                <a:spcPts val="800"/>
              </a:spcAft>
            </a:pPr>
            <a:r>
              <a:rPr lang="pt-BR" sz="2000" dirty="0" err="1">
                <a:solidFill>
                  <a:srgbClr val="000000"/>
                </a:solidFill>
                <a:effectLst/>
                <a:ea typeface="Times New Roman" panose="02020603050405020304" pitchFamily="18" charset="0"/>
                <a:cs typeface="Times New Roman" panose="02020603050405020304" pitchFamily="18" charset="0"/>
              </a:rPr>
              <a:t>This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platform</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contains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pre-ready</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validations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and</a:t>
            </a:r>
            <a:r>
              <a:rPr lang="pt-BR" sz="2000" dirty="0">
                <a:solidFill>
                  <a:srgbClr val="000000"/>
                </a:solidFill>
                <a:effectLst/>
                <a:ea typeface="Times New Roman" panose="02020603050405020304" pitchFamily="18" charset="0"/>
                <a:cs typeface="Times New Roman" panose="02020603050405020304" pitchFamily="18" charset="0"/>
              </a:rPr>
              <a:t> data </a:t>
            </a:r>
            <a:r>
              <a:rPr lang="pt-BR" sz="2000" dirty="0" err="1">
                <a:solidFill>
                  <a:srgbClr val="000000"/>
                </a:solidFill>
                <a:effectLst/>
                <a:ea typeface="Times New Roman" panose="02020603050405020304" pitchFamily="18" charset="0"/>
                <a:cs typeface="Times New Roman" panose="02020603050405020304" pitchFamily="18" charset="0"/>
              </a:rPr>
              <a:t>integrity</a:t>
            </a:r>
            <a:r>
              <a:rPr lang="pt-BR" sz="2000" dirty="0">
                <a:solidFill>
                  <a:srgbClr val="000000"/>
                </a:solidFill>
                <a:effectLst/>
                <a:ea typeface="Times New Roman" panose="02020603050405020304" pitchFamily="18" charset="0"/>
                <a:cs typeface="Times New Roman" panose="02020603050405020304" pitchFamily="18" charset="0"/>
              </a:rPr>
              <a:t> assessments, </a:t>
            </a:r>
            <a:r>
              <a:rPr lang="pt-BR" sz="2000" dirty="0" err="1">
                <a:solidFill>
                  <a:srgbClr val="000000"/>
                </a:solidFill>
                <a:effectLst/>
                <a:ea typeface="Times New Roman" panose="02020603050405020304" pitchFamily="18" charset="0"/>
                <a:cs typeface="Times New Roman" panose="02020603050405020304" pitchFamily="18" charset="0"/>
              </a:rPr>
              <a:t>including</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metadata</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and</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raw</a:t>
            </a:r>
            <a:r>
              <a:rPr lang="pt-BR" sz="2000" dirty="0">
                <a:solidFill>
                  <a:srgbClr val="000000"/>
                </a:solidFill>
                <a:effectLst/>
                <a:ea typeface="Times New Roman" panose="02020603050405020304" pitchFamily="18" charset="0"/>
                <a:cs typeface="Times New Roman" panose="02020603050405020304" pitchFamily="18" charset="0"/>
              </a:rPr>
              <a:t> data </a:t>
            </a:r>
            <a:r>
              <a:rPr lang="pt-BR" sz="2000" dirty="0" err="1">
                <a:solidFill>
                  <a:srgbClr val="000000"/>
                </a:solidFill>
                <a:effectLst/>
                <a:ea typeface="Times New Roman" panose="02020603050405020304" pitchFamily="18" charset="0"/>
                <a:cs typeface="Times New Roman" panose="02020603050405020304" pitchFamily="18" charset="0"/>
              </a:rPr>
              <a:t>considered</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relevant</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GxP</a:t>
            </a:r>
            <a:r>
              <a:rPr lang="pt-BR" sz="2000" dirty="0">
                <a:solidFill>
                  <a:srgbClr val="000000"/>
                </a:solidFill>
                <a:effectLst/>
                <a:ea typeface="Times New Roman" panose="02020603050405020304" pitchFamily="18" charset="0"/>
                <a:cs typeface="Times New Roman" panose="02020603050405020304" pitchFamily="18" charset="0"/>
              </a:rPr>
              <a:t> in </a:t>
            </a:r>
            <a:r>
              <a:rPr lang="pt-BR" sz="2000" dirty="0" err="1">
                <a:solidFill>
                  <a:srgbClr val="000000"/>
                </a:solidFill>
                <a:effectLst/>
                <a:ea typeface="Times New Roman" panose="02020603050405020304" pitchFamily="18" charset="0"/>
                <a:cs typeface="Times New Roman" panose="02020603050405020304" pitchFamily="18" charset="0"/>
              </a:rPr>
              <a:t>computerized</a:t>
            </a:r>
            <a:r>
              <a:rPr lang="pt-BR" sz="2000" dirty="0">
                <a:solidFill>
                  <a:srgbClr val="000000"/>
                </a:solidFill>
                <a:effectLst/>
                <a:ea typeface="Times New Roman" panose="02020603050405020304" pitchFamily="18" charset="0"/>
                <a:cs typeface="Times New Roman" panose="02020603050405020304" pitchFamily="18" charset="0"/>
              </a:rPr>
              <a:t> system </a:t>
            </a:r>
            <a:r>
              <a:rPr lang="pt-BR" sz="2000" dirty="0" err="1">
                <a:solidFill>
                  <a:srgbClr val="000000"/>
                </a:solidFill>
                <a:effectLst/>
                <a:ea typeface="Times New Roman" panose="02020603050405020304" pitchFamily="18" charset="0"/>
                <a:cs typeface="Times New Roman" panose="02020603050405020304" pitchFamily="18" charset="0"/>
              </a:rPr>
              <a:t>validation</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projects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You</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can</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easily</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import</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risk</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scenarios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requirements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and</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test</a:t>
            </a:r>
            <a:r>
              <a:rPr lang="pt-BR" sz="2000" dirty="0">
                <a:solidFill>
                  <a:srgbClr val="000000"/>
                </a:solidFill>
                <a:effectLst/>
                <a:ea typeface="Times New Roman" panose="02020603050405020304" pitchFamily="18" charset="0"/>
                <a:cs typeface="Times New Roman" panose="02020603050405020304" pitchFamily="18" charset="0"/>
              </a:rPr>
              <a:t> scripts </a:t>
            </a:r>
            <a:r>
              <a:rPr lang="pt-BR" sz="2000" dirty="0" err="1">
                <a:solidFill>
                  <a:srgbClr val="000000"/>
                </a:solidFill>
                <a:effectLst/>
                <a:ea typeface="Times New Roman" panose="02020603050405020304" pitchFamily="18" charset="0"/>
                <a:cs typeface="Times New Roman" panose="02020603050405020304" pitchFamily="18" charset="0"/>
              </a:rPr>
              <a:t>from</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the</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library</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that</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will</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bring</a:t>
            </a:r>
            <a:r>
              <a:rPr lang="pt-BR" sz="2000" dirty="0">
                <a:solidFill>
                  <a:srgbClr val="000000"/>
                </a:solidFill>
                <a:effectLst/>
                <a:ea typeface="Times New Roman" panose="02020603050405020304" pitchFamily="18" charset="0"/>
                <a:cs typeface="Times New Roman" panose="02020603050405020304" pitchFamily="18" charset="0"/>
              </a:rPr>
              <a:t> data </a:t>
            </a:r>
            <a:r>
              <a:rPr lang="pt-BR" sz="2000" dirty="0" err="1">
                <a:solidFill>
                  <a:srgbClr val="000000"/>
                </a:solidFill>
                <a:effectLst/>
                <a:ea typeface="Times New Roman" panose="02020603050405020304" pitchFamily="18" charset="0"/>
                <a:cs typeface="Times New Roman" panose="02020603050405020304" pitchFamily="18" charset="0"/>
              </a:rPr>
              <a:t>integrity</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access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control</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audit</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trail</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electronic</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signature</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and</a:t>
            </a:r>
            <a:r>
              <a:rPr lang="pt-BR" sz="2000" dirty="0">
                <a:solidFill>
                  <a:srgbClr val="000000"/>
                </a:solidFill>
                <a:effectLst/>
                <a:ea typeface="Times New Roman" panose="02020603050405020304" pitchFamily="18" charset="0"/>
                <a:cs typeface="Times New Roman" panose="02020603050405020304" pitchFamily="18" charset="0"/>
              </a:rPr>
              <a:t> more </a:t>
            </a:r>
            <a:r>
              <a:rPr lang="pt-BR" sz="2000" dirty="0" err="1">
                <a:solidFill>
                  <a:srgbClr val="000000"/>
                </a:solidFill>
                <a:effectLst/>
                <a:ea typeface="Times New Roman" panose="02020603050405020304" pitchFamily="18" charset="0"/>
                <a:cs typeface="Times New Roman" panose="02020603050405020304" pitchFamily="18" charset="0"/>
              </a:rPr>
              <a:t>to</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evaluate</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the</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process</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and</a:t>
            </a:r>
            <a:r>
              <a:rPr lang="pt-BR" sz="2000" dirty="0">
                <a:solidFill>
                  <a:srgbClr val="000000"/>
                </a:solidFill>
                <a:effectLst/>
                <a:ea typeface="Times New Roman" panose="02020603050405020304" pitchFamily="18" charset="0"/>
                <a:cs typeface="Times New Roman" panose="02020603050405020304" pitchFamily="18" charset="0"/>
              </a:rPr>
              <a:t> data </a:t>
            </a:r>
            <a:r>
              <a:rPr lang="pt-BR" sz="2000" dirty="0" err="1">
                <a:solidFill>
                  <a:srgbClr val="000000"/>
                </a:solidFill>
                <a:effectLst/>
                <a:ea typeface="Times New Roman" panose="02020603050405020304" pitchFamily="18" charset="0"/>
                <a:cs typeface="Times New Roman" panose="02020603050405020304" pitchFamily="18" charset="0"/>
              </a:rPr>
              <a:t>related</a:t>
            </a:r>
            <a:r>
              <a:rPr lang="pt-BR" sz="2000" dirty="0">
                <a:solidFill>
                  <a:srgbClr val="000000"/>
                </a:solidFill>
                <a:effectLst/>
                <a:ea typeface="Times New Roman" panose="02020603050405020304" pitchFamily="18" charset="0"/>
                <a:cs typeface="Times New Roman" panose="02020603050405020304" pitchFamily="18" charset="0"/>
              </a:rPr>
              <a:t> </a:t>
            </a:r>
            <a:r>
              <a:rPr lang="pt-BR" sz="2000" dirty="0" err="1">
                <a:solidFill>
                  <a:srgbClr val="000000"/>
                </a:solidFill>
                <a:effectLst/>
                <a:ea typeface="Times New Roman" panose="02020603050405020304" pitchFamily="18" charset="0"/>
                <a:cs typeface="Times New Roman" panose="02020603050405020304" pitchFamily="18" charset="0"/>
              </a:rPr>
              <a:t>to</a:t>
            </a:r>
            <a:r>
              <a:rPr lang="pt-BR" sz="2000" dirty="0">
                <a:solidFill>
                  <a:srgbClr val="000000"/>
                </a:solidFill>
                <a:effectLst/>
                <a:ea typeface="Times New Roman" panose="02020603050405020304" pitchFamily="18" charset="0"/>
                <a:cs typeface="Times New Roman" panose="02020603050405020304" pitchFamily="18" charset="0"/>
              </a:rPr>
              <a:t> systems </a:t>
            </a:r>
            <a:r>
              <a:rPr lang="pt-BR" sz="2000" dirty="0" err="1">
                <a:solidFill>
                  <a:srgbClr val="000000"/>
                </a:solidFill>
                <a:effectLst/>
                <a:ea typeface="Times New Roman" panose="02020603050405020304" pitchFamily="18" charset="0"/>
                <a:cs typeface="Times New Roman" panose="02020603050405020304" pitchFamily="18" charset="0"/>
              </a:rPr>
              <a:t>and</a:t>
            </a:r>
            <a:r>
              <a:rPr lang="pt-BR" sz="2000" dirty="0">
                <a:solidFill>
                  <a:srgbClr val="000000"/>
                </a:solidFill>
                <a:effectLst/>
                <a:ea typeface="Times New Roman" panose="02020603050405020304" pitchFamily="18" charset="0"/>
                <a:cs typeface="Times New Roman" panose="02020603050405020304" pitchFamily="18" charset="0"/>
              </a:rPr>
              <a:t> processes.</a:t>
            </a:r>
            <a:endParaRPr lang="pt-BR"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350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096269A0-24AD-6FD4-E246-83225F8C1C1D}"/>
              </a:ext>
            </a:extLst>
          </p:cNvPr>
          <p:cNvSpPr txBox="1"/>
          <p:nvPr/>
        </p:nvSpPr>
        <p:spPr>
          <a:xfrm>
            <a:off x="516835" y="347870"/>
            <a:ext cx="6013174" cy="923330"/>
          </a:xfrm>
          <a:prstGeom prst="rect">
            <a:avLst/>
          </a:prstGeom>
          <a:noFill/>
        </p:spPr>
        <p:txBody>
          <a:bodyPr wrap="square" rtlCol="0">
            <a:spAutoFit/>
          </a:bodyPr>
          <a:lstStyle/>
          <a:p>
            <a:r>
              <a:rPr lang="pt-BR" sz="5400" b="1" dirty="0">
                <a:solidFill>
                  <a:srgbClr val="007075"/>
                </a:solidFill>
                <a:latin typeface="Exo Soft" panose="00000500000000000000" pitchFamily="50" charset="0"/>
              </a:rPr>
              <a:t>Index</a:t>
            </a:r>
          </a:p>
        </p:txBody>
      </p:sp>
      <p:sp>
        <p:nvSpPr>
          <p:cNvPr id="3" name="Retângulo 2">
            <a:extLst>
              <a:ext uri="{FF2B5EF4-FFF2-40B4-BE49-F238E27FC236}">
                <a16:creationId xmlns:a16="http://schemas.microsoft.com/office/drawing/2014/main" id="{4A06F4C8-FD41-FED0-4F3A-1A881AF975E9}"/>
              </a:ext>
            </a:extLst>
          </p:cNvPr>
          <p:cNvSpPr/>
          <p:nvPr/>
        </p:nvSpPr>
        <p:spPr>
          <a:xfrm>
            <a:off x="671209" y="1391055"/>
            <a:ext cx="45719" cy="3852154"/>
          </a:xfrm>
          <a:prstGeom prst="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spaço Reservado para Número de Slide 5">
            <a:extLst>
              <a:ext uri="{FF2B5EF4-FFF2-40B4-BE49-F238E27FC236}">
                <a16:creationId xmlns:a16="http://schemas.microsoft.com/office/drawing/2014/main" id="{2583ACB6-519B-3F69-887F-81E75FF617E7}"/>
              </a:ext>
            </a:extLst>
          </p:cNvPr>
          <p:cNvSpPr>
            <a:spLocks noGrp="1"/>
          </p:cNvSpPr>
          <p:nvPr>
            <p:ph type="sldNum" sz="quarter" idx="12"/>
          </p:nvPr>
        </p:nvSpPr>
        <p:spPr>
          <a:xfrm>
            <a:off x="8920264" y="6083976"/>
            <a:ext cx="2743200" cy="365125"/>
          </a:xfrm>
        </p:spPr>
        <p:txBody>
          <a:bodyPr/>
          <a:lstStyle/>
          <a:p>
            <a:fld id="{B256A3D0-BAC9-4822-816E-385DE815D5D4}" type="slidenum">
              <a:rPr lang="pt-BR" smtClean="0"/>
              <a:t>2</a:t>
            </a:fld>
            <a:endParaRPr lang="pt-BR"/>
          </a:p>
        </p:txBody>
      </p:sp>
      <p:sp>
        <p:nvSpPr>
          <p:cNvPr id="7" name="CaixaDeTexto 6">
            <a:extLst>
              <a:ext uri="{FF2B5EF4-FFF2-40B4-BE49-F238E27FC236}">
                <a16:creationId xmlns:a16="http://schemas.microsoft.com/office/drawing/2014/main" id="{6D3793B8-3FB2-8B2A-499A-6F9CA7D85C97}"/>
              </a:ext>
            </a:extLst>
          </p:cNvPr>
          <p:cNvSpPr txBox="1"/>
          <p:nvPr/>
        </p:nvSpPr>
        <p:spPr>
          <a:xfrm>
            <a:off x="972766" y="1391055"/>
            <a:ext cx="10548025" cy="369332"/>
          </a:xfrm>
          <a:prstGeom prst="rect">
            <a:avLst/>
          </a:prstGeom>
          <a:noFill/>
        </p:spPr>
        <p:txBody>
          <a:bodyPr wrap="square" rtlCol="0">
            <a:spAutoFit/>
          </a:bodyPr>
          <a:lstStyle/>
          <a:p>
            <a:r>
              <a:rPr lang="en-US" sz="1800" b="1" dirty="0">
                <a:solidFill>
                  <a:srgbClr val="007075"/>
                </a:solidFill>
                <a:effectLst/>
                <a:latin typeface="Exo Soft" panose="00000500000000000000" pitchFamily="50" charset="0"/>
                <a:ea typeface="Calibri" panose="020F0502020204030204" pitchFamily="34" charset="0"/>
                <a:cs typeface="Times New Roman" panose="02020603050405020304" pitchFamily="18" charset="0"/>
              </a:rPr>
              <a:t>Performing Digital Validation Manually and the Risk to Data Integrity</a:t>
            </a:r>
            <a:r>
              <a:rPr lang="pt-BR" b="1" dirty="0">
                <a:latin typeface="Exo Soft" panose="00000500000000000000" pitchFamily="50" charset="0"/>
                <a:ea typeface="Calibri" panose="020F0502020204030204" pitchFamily="34" charset="0"/>
                <a:cs typeface="Times New Roman" panose="02020603050405020304" pitchFamily="18" charset="0"/>
              </a:rPr>
              <a:t>.....</a:t>
            </a:r>
            <a:r>
              <a:rPr lang="pt-BR" sz="1800" dirty="0">
                <a:effectLst/>
                <a:latin typeface="Calibri" panose="020F0502020204030204" pitchFamily="34" charset="0"/>
                <a:ea typeface="Calibri" panose="020F0502020204030204" pitchFamily="34" charset="0"/>
                <a:cs typeface="Times New Roman" panose="02020603050405020304" pitchFamily="18" charset="0"/>
              </a:rPr>
              <a:t>.......................................... 3</a:t>
            </a:r>
            <a:endParaRPr lang="pt-BR" dirty="0"/>
          </a:p>
        </p:txBody>
      </p:sp>
      <p:sp>
        <p:nvSpPr>
          <p:cNvPr id="8" name="CaixaDeTexto 7">
            <a:extLst>
              <a:ext uri="{FF2B5EF4-FFF2-40B4-BE49-F238E27FC236}">
                <a16:creationId xmlns:a16="http://schemas.microsoft.com/office/drawing/2014/main" id="{27FF3B95-AB0B-812E-76A1-70B582EE2C42}"/>
              </a:ext>
            </a:extLst>
          </p:cNvPr>
          <p:cNvSpPr txBox="1"/>
          <p:nvPr/>
        </p:nvSpPr>
        <p:spPr>
          <a:xfrm>
            <a:off x="972763" y="1760387"/>
            <a:ext cx="10548025" cy="369332"/>
          </a:xfrm>
          <a:prstGeom prst="rect">
            <a:avLst/>
          </a:prstGeom>
          <a:noFill/>
        </p:spPr>
        <p:txBody>
          <a:bodyPr wrap="square" rtlCol="0">
            <a:spAutoFit/>
          </a:bodyPr>
          <a:lstStyle/>
          <a:p>
            <a:r>
              <a:rPr lang="pt-BR" dirty="0">
                <a:latin typeface="Exo Soft" panose="00000500000000000000" pitchFamily="50" charset="0"/>
                <a:ea typeface="Calibri" panose="020F0502020204030204" pitchFamily="34" charset="0"/>
                <a:cs typeface="Times New Roman" panose="02020603050405020304" pitchFamily="18" charset="0"/>
              </a:rPr>
              <a:t>Risk </a:t>
            </a:r>
            <a:r>
              <a:rPr lang="pt-BR" dirty="0" err="1">
                <a:latin typeface="Exo Soft" panose="00000500000000000000" pitchFamily="50" charset="0"/>
                <a:ea typeface="Calibri" panose="020F0502020204030204" pitchFamily="34" charset="0"/>
                <a:cs typeface="Times New Roman" panose="02020603050405020304" pitchFamily="18" charset="0"/>
              </a:rPr>
              <a:t>scenario</a:t>
            </a:r>
            <a:r>
              <a:rPr lang="pt-BR" sz="1800" dirty="0">
                <a:effectLst/>
                <a:latin typeface="Exo Soft" panose="00000500000000000000" pitchFamily="50" charset="0"/>
                <a:ea typeface="Calibri" panose="020F0502020204030204" pitchFamily="34" charset="0"/>
                <a:cs typeface="Times New Roman" panose="02020603050405020304" pitchFamily="18" charset="0"/>
              </a:rPr>
              <a:t>.........................................................................................................................................</a:t>
            </a:r>
            <a:r>
              <a:rPr lang="pt-BR" sz="1800" dirty="0">
                <a:effectLst/>
                <a:latin typeface="Calibri" panose="020F0502020204030204" pitchFamily="34" charset="0"/>
                <a:ea typeface="Calibri" panose="020F0502020204030204" pitchFamily="34" charset="0"/>
                <a:cs typeface="Times New Roman" panose="02020603050405020304" pitchFamily="18" charset="0"/>
              </a:rPr>
              <a:t>........................... 6</a:t>
            </a:r>
            <a:endParaRPr lang="pt-BR" dirty="0"/>
          </a:p>
        </p:txBody>
      </p:sp>
      <p:sp>
        <p:nvSpPr>
          <p:cNvPr id="9" name="CaixaDeTexto 8">
            <a:extLst>
              <a:ext uri="{FF2B5EF4-FFF2-40B4-BE49-F238E27FC236}">
                <a16:creationId xmlns:a16="http://schemas.microsoft.com/office/drawing/2014/main" id="{B20F98A4-DE4F-1F4A-0660-CCB478939C71}"/>
              </a:ext>
            </a:extLst>
          </p:cNvPr>
          <p:cNvSpPr txBox="1"/>
          <p:nvPr/>
        </p:nvSpPr>
        <p:spPr>
          <a:xfrm>
            <a:off x="972764" y="2129719"/>
            <a:ext cx="10548025" cy="369332"/>
          </a:xfrm>
          <a:prstGeom prst="rect">
            <a:avLst/>
          </a:prstGeom>
          <a:noFill/>
        </p:spPr>
        <p:txBody>
          <a:bodyPr wrap="square" rtlCol="0">
            <a:spAutoFit/>
          </a:bodyPr>
          <a:lstStyle/>
          <a:p>
            <a:r>
              <a:rPr lang="en-US" sz="1800" dirty="0">
                <a:effectLst/>
                <a:latin typeface="Exo Soft" panose="00000500000000000000" pitchFamily="50" charset="0"/>
                <a:ea typeface="Calibri" panose="020F0502020204030204" pitchFamily="34" charset="0"/>
                <a:cs typeface="Times New Roman" panose="02020603050405020304" pitchFamily="18" charset="0"/>
              </a:rPr>
              <a:t>Comparison of validation cycles</a:t>
            </a:r>
            <a:r>
              <a:rPr lang="pt-BR" dirty="0">
                <a:latin typeface="Exo Soft" panose="00000500000000000000" pitchFamily="50" charset="0"/>
                <a:ea typeface="Calibri" panose="020F0502020204030204" pitchFamily="34" charset="0"/>
                <a:cs typeface="Times New Roman" panose="02020603050405020304" pitchFamily="18" charset="0"/>
              </a:rPr>
              <a:t>........</a:t>
            </a:r>
            <a:r>
              <a:rPr lang="pt-BR" sz="1800" dirty="0">
                <a:effectLst/>
                <a:latin typeface="Exo Soft" panose="00000500000000000000" pitchFamily="50" charset="0"/>
                <a:ea typeface="Calibri" panose="020F0502020204030204" pitchFamily="34" charset="0"/>
                <a:cs typeface="Times New Roman" panose="02020603050405020304" pitchFamily="18" charset="0"/>
              </a:rPr>
              <a:t>..............................................</a:t>
            </a:r>
            <a:r>
              <a:rPr lang="pt-BR" sz="1800" dirty="0">
                <a:effectLst/>
                <a:latin typeface="Calibri" panose="020F0502020204030204" pitchFamily="34" charset="0"/>
                <a:ea typeface="Calibri" panose="020F0502020204030204" pitchFamily="34" charset="0"/>
                <a:cs typeface="Times New Roman" panose="02020603050405020304" pitchFamily="18" charset="0"/>
              </a:rPr>
              <a:t>.................................................................... 12</a:t>
            </a:r>
            <a:endParaRPr lang="pt-BR" dirty="0"/>
          </a:p>
        </p:txBody>
      </p:sp>
      <p:sp>
        <p:nvSpPr>
          <p:cNvPr id="10" name="CaixaDeTexto 9">
            <a:extLst>
              <a:ext uri="{FF2B5EF4-FFF2-40B4-BE49-F238E27FC236}">
                <a16:creationId xmlns:a16="http://schemas.microsoft.com/office/drawing/2014/main" id="{6E395249-B3E5-83D8-F9DB-6BC34A0B391C}"/>
              </a:ext>
            </a:extLst>
          </p:cNvPr>
          <p:cNvSpPr txBox="1"/>
          <p:nvPr/>
        </p:nvSpPr>
        <p:spPr>
          <a:xfrm>
            <a:off x="972763" y="2499051"/>
            <a:ext cx="10690701" cy="369332"/>
          </a:xfrm>
          <a:prstGeom prst="rect">
            <a:avLst/>
          </a:prstGeom>
          <a:noFill/>
        </p:spPr>
        <p:txBody>
          <a:bodyPr wrap="square" rtlCol="0">
            <a:spAutoFit/>
          </a:bodyPr>
          <a:lstStyle/>
          <a:p>
            <a:r>
              <a:rPr lang="en-US" sz="1800" dirty="0">
                <a:effectLst/>
                <a:latin typeface="Exo Soft" panose="00000500000000000000" pitchFamily="50" charset="0"/>
                <a:ea typeface="Calibri" panose="020F0502020204030204" pitchFamily="34" charset="0"/>
                <a:cs typeface="Arial" panose="020B0604020202020204" pitchFamily="34" charset="0"/>
              </a:rPr>
              <a:t>Some disadvantages in using EDMS to manage validations</a:t>
            </a:r>
            <a:r>
              <a:rPr lang="pt-BR" dirty="0">
                <a:latin typeface="Exo Soft" panose="00000500000000000000" pitchFamily="50" charset="0"/>
              </a:rPr>
              <a:t>.............................</a:t>
            </a:r>
            <a:r>
              <a:rPr lang="es-ES" sz="1800" dirty="0">
                <a:effectLst/>
                <a:latin typeface="Exo Soft" panose="00000500000000000000" pitchFamily="50" charset="0"/>
                <a:ea typeface="Calibri" panose="020F0502020204030204" pitchFamily="34" charset="0"/>
                <a:cs typeface="Arial" panose="020B0604020202020204" pitchFamily="34" charset="0"/>
              </a:rPr>
              <a:t>…………………………………</a:t>
            </a:r>
            <a:r>
              <a:rPr lang="pt-BR" sz="1800" dirty="0">
                <a:effectLst/>
                <a:latin typeface="Calibri" panose="020F0502020204030204" pitchFamily="34" charset="0"/>
                <a:ea typeface="Calibri" panose="020F0502020204030204" pitchFamily="34" charset="0"/>
                <a:cs typeface="Times New Roman" panose="02020603050405020304" pitchFamily="18" charset="0"/>
              </a:rPr>
              <a:t>15</a:t>
            </a:r>
            <a:endParaRPr lang="pt-BR" dirty="0"/>
          </a:p>
        </p:txBody>
      </p:sp>
      <p:sp>
        <p:nvSpPr>
          <p:cNvPr id="11" name="CaixaDeTexto 10">
            <a:extLst>
              <a:ext uri="{FF2B5EF4-FFF2-40B4-BE49-F238E27FC236}">
                <a16:creationId xmlns:a16="http://schemas.microsoft.com/office/drawing/2014/main" id="{960EA8D9-E88F-8DAF-8FBB-32BF6B3F063C}"/>
              </a:ext>
            </a:extLst>
          </p:cNvPr>
          <p:cNvSpPr txBox="1"/>
          <p:nvPr/>
        </p:nvSpPr>
        <p:spPr>
          <a:xfrm>
            <a:off x="972763" y="2868383"/>
            <a:ext cx="10548025" cy="369332"/>
          </a:xfrm>
          <a:prstGeom prst="rect">
            <a:avLst/>
          </a:prstGeom>
          <a:noFill/>
        </p:spPr>
        <p:txBody>
          <a:bodyPr wrap="square" rtlCol="0">
            <a:spAutoFit/>
          </a:bodyPr>
          <a:lstStyle/>
          <a:p>
            <a:r>
              <a:rPr lang="en-US" sz="1800" dirty="0">
                <a:effectLst/>
                <a:latin typeface="Exo Soft" panose="00000500000000000000" pitchFamily="50" charset="0"/>
                <a:ea typeface="Calibri" panose="020F0502020204030204" pitchFamily="34" charset="0"/>
                <a:cs typeface="Times New Roman" panose="02020603050405020304" pitchFamily="18" charset="0"/>
              </a:rPr>
              <a:t>How GO!FIVE® Contributes to Data Integrity</a:t>
            </a:r>
            <a:r>
              <a:rPr lang="pt-BR" dirty="0">
                <a:latin typeface="Exo Soft" panose="00000500000000000000" pitchFamily="50" charset="0"/>
                <a:ea typeface="Calibri" panose="020F0502020204030204" pitchFamily="34" charset="0"/>
                <a:cs typeface="Times New Roman" panose="02020603050405020304" pitchFamily="18" charset="0"/>
              </a:rPr>
              <a:t>.....................</a:t>
            </a:r>
            <a:r>
              <a:rPr lang="pt-BR" dirty="0">
                <a:latin typeface="Exo Soft" panose="00000500000000000000" pitchFamily="50" charset="0"/>
                <a:ea typeface="Calibri" panose="020F0502020204030204" pitchFamily="34" charset="0"/>
              </a:rPr>
              <a:t>....</a:t>
            </a:r>
            <a:r>
              <a:rPr lang="pt-BR" sz="1800" dirty="0">
                <a:effectLst/>
                <a:latin typeface="Calibri" panose="020F0502020204030204" pitchFamily="34" charset="0"/>
                <a:ea typeface="Calibri" panose="020F0502020204030204" pitchFamily="34" charset="0"/>
                <a:cs typeface="Times New Roman" panose="02020603050405020304" pitchFamily="18" charset="0"/>
              </a:rPr>
              <a:t>......................................................................... 18</a:t>
            </a:r>
            <a:endParaRPr lang="pt-BR" dirty="0"/>
          </a:p>
        </p:txBody>
      </p:sp>
      <p:sp>
        <p:nvSpPr>
          <p:cNvPr id="4" name="CaixaDeTexto 3">
            <a:extLst>
              <a:ext uri="{FF2B5EF4-FFF2-40B4-BE49-F238E27FC236}">
                <a16:creationId xmlns:a16="http://schemas.microsoft.com/office/drawing/2014/main" id="{41C3086A-5984-7A3C-9260-D789DB0B2D95}"/>
              </a:ext>
            </a:extLst>
          </p:cNvPr>
          <p:cNvSpPr txBox="1"/>
          <p:nvPr/>
        </p:nvSpPr>
        <p:spPr>
          <a:xfrm>
            <a:off x="972762" y="3237715"/>
            <a:ext cx="10548025" cy="369332"/>
          </a:xfrm>
          <a:prstGeom prst="rect">
            <a:avLst/>
          </a:prstGeom>
          <a:noFill/>
        </p:spPr>
        <p:txBody>
          <a:bodyPr wrap="square" rtlCol="0">
            <a:spAutoFit/>
          </a:bodyPr>
          <a:lstStyle/>
          <a:p>
            <a:r>
              <a:rPr lang="pt-BR" sz="1800" dirty="0">
                <a:effectLst/>
                <a:latin typeface="Exo Soft" panose="00000500000000000000" pitchFamily="50" charset="0"/>
                <a:ea typeface="Calibri" panose="020F0502020204030204" pitchFamily="34" charset="0"/>
                <a:cs typeface="Times New Roman" panose="02020603050405020304" pitchFamily="18" charset="0"/>
              </a:rPr>
              <a:t>Contact ..........................................................................................</a:t>
            </a:r>
            <a:r>
              <a:rPr lang="pt-BR" sz="1800" dirty="0">
                <a:effectLst/>
                <a:latin typeface="Calibri" panose="020F0502020204030204" pitchFamily="34" charset="0"/>
                <a:ea typeface="Calibri" panose="020F0502020204030204" pitchFamily="34" charset="0"/>
                <a:cs typeface="Times New Roman" panose="02020603050405020304" pitchFamily="18" charset="0"/>
              </a:rPr>
              <a:t>............................................................................ 22</a:t>
            </a:r>
          </a:p>
        </p:txBody>
      </p:sp>
    </p:spTree>
    <p:extLst>
      <p:ext uri="{BB962C8B-B14F-4D97-AF65-F5344CB8AC3E}">
        <p14:creationId xmlns:p14="http://schemas.microsoft.com/office/powerpoint/2010/main" val="1014359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133AB853-5B14-980C-9E65-A3A1FA0388FF}"/>
              </a:ext>
            </a:extLst>
          </p:cNvPr>
          <p:cNvSpPr>
            <a:spLocks noGrp="1"/>
          </p:cNvSpPr>
          <p:nvPr>
            <p:ph type="sldNum" sz="quarter" idx="12"/>
          </p:nvPr>
        </p:nvSpPr>
        <p:spPr/>
        <p:txBody>
          <a:bodyPr/>
          <a:lstStyle/>
          <a:p>
            <a:fld id="{B256A3D0-BAC9-4822-816E-385DE815D5D4}" type="slidenum">
              <a:rPr lang="pt-BR" smtClean="0"/>
              <a:t>20</a:t>
            </a:fld>
            <a:endParaRPr lang="pt-BR"/>
          </a:p>
        </p:txBody>
      </p:sp>
      <p:sp>
        <p:nvSpPr>
          <p:cNvPr id="3" name="CaixaDeTexto 2">
            <a:extLst>
              <a:ext uri="{FF2B5EF4-FFF2-40B4-BE49-F238E27FC236}">
                <a16:creationId xmlns:a16="http://schemas.microsoft.com/office/drawing/2014/main" id="{05B9D8DF-547B-00F0-1A08-EFFDC162E90C}"/>
              </a:ext>
            </a:extLst>
          </p:cNvPr>
          <p:cNvSpPr txBox="1"/>
          <p:nvPr/>
        </p:nvSpPr>
        <p:spPr>
          <a:xfrm>
            <a:off x="439366" y="941330"/>
            <a:ext cx="11313267" cy="4465068"/>
          </a:xfrm>
          <a:prstGeom prst="rect">
            <a:avLst/>
          </a:prstGeom>
          <a:noFill/>
        </p:spPr>
        <p:txBody>
          <a:bodyPr wrap="square" rtlCol="0">
            <a:spAutoFit/>
          </a:bodyPr>
          <a:lstStyle/>
          <a:p>
            <a:pPr algn="just" fontAlgn="base">
              <a:spcBef>
                <a:spcPts val="1500"/>
              </a:spcBef>
              <a:spcAft>
                <a:spcPts val="1500"/>
              </a:spcAft>
            </a:pPr>
            <a:r>
              <a:rPr lang="en-US" sz="2000" dirty="0">
                <a:solidFill>
                  <a:srgbClr val="000000"/>
                </a:solidFill>
                <a:effectLst/>
                <a:ea typeface="Calibri" panose="020F0502020204030204" pitchFamily="34" charset="0"/>
                <a:cs typeface="Times New Roman" panose="02020603050405020304" pitchFamily="18" charset="0"/>
              </a:rPr>
              <a:t>GO!FIVE® helps to increase compliance by complying with FDA 21 CFR Part 11 and enabling data integrity projects within the system, including evaluating paper and electronic records from the customer site.</a:t>
            </a:r>
            <a:endParaRPr lang="pt-BR" sz="2000" dirty="0">
              <a:effectLst/>
              <a:ea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ea typeface="Calibri" panose="020F0502020204030204" pitchFamily="34" charset="0"/>
                <a:cs typeface="Calibri" panose="020F0502020204030204" pitchFamily="34" charset="0"/>
              </a:rPr>
              <a:t>Modernize and facilitate the inspection and access to data related to validation and qualification projects</a:t>
            </a:r>
            <a:endParaRPr lang="pt-BR" sz="2000" dirty="0">
              <a:effectLst/>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ea typeface="Calibri" panose="020F0502020204030204" pitchFamily="34" charset="0"/>
                <a:cs typeface="Calibri" panose="020F0502020204030204" pitchFamily="34" charset="0"/>
              </a:rPr>
              <a:t>Automatic, real-time tracking of all changes</a:t>
            </a:r>
            <a:endParaRPr lang="pt-BR" sz="2000" dirty="0">
              <a:effectLst/>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pt-BR" sz="2000" dirty="0" err="1">
                <a:effectLst/>
                <a:ea typeface="Calibri" panose="020F0502020204030204" pitchFamily="34" charset="0"/>
                <a:cs typeface="Calibri" panose="020F0502020204030204" pitchFamily="34" charset="0"/>
              </a:rPr>
              <a:t>Change</a:t>
            </a:r>
            <a:r>
              <a:rPr lang="pt-BR" sz="2000" dirty="0">
                <a:effectLst/>
                <a:ea typeface="Calibri" panose="020F0502020204030204" pitchFamily="34" charset="0"/>
                <a:cs typeface="Calibri" panose="020F0502020204030204" pitchFamily="34" charset="0"/>
              </a:rPr>
              <a:t> </a:t>
            </a:r>
            <a:r>
              <a:rPr lang="pt-BR" sz="2000" dirty="0" err="1">
                <a:effectLst/>
                <a:ea typeface="Calibri" panose="020F0502020204030204" pitchFamily="34" charset="0"/>
                <a:cs typeface="Calibri" panose="020F0502020204030204" pitchFamily="34" charset="0"/>
              </a:rPr>
              <a:t>history</a:t>
            </a:r>
            <a:r>
              <a:rPr lang="pt-BR" sz="2000" dirty="0">
                <a:effectLst/>
                <a:ea typeface="Calibri" panose="020F0502020204030204" pitchFamily="34" charset="0"/>
                <a:cs typeface="Calibri" panose="020F0502020204030204" pitchFamily="34" charset="0"/>
              </a:rPr>
              <a:t> </a:t>
            </a:r>
            <a:r>
              <a:rPr lang="pt-BR" sz="2000" dirty="0" err="1">
                <a:effectLst/>
                <a:ea typeface="Calibri" panose="020F0502020204030204" pitchFamily="34" charset="0"/>
                <a:cs typeface="Calibri" panose="020F0502020204030204" pitchFamily="34" charset="0"/>
              </a:rPr>
              <a:t>by</a:t>
            </a:r>
            <a:r>
              <a:rPr lang="pt-BR" sz="2000" dirty="0">
                <a:effectLst/>
                <a:ea typeface="Calibri" panose="020F0502020204030204" pitchFamily="34" charset="0"/>
                <a:cs typeface="Calibri" panose="020F0502020204030204" pitchFamily="34" charset="0"/>
              </a:rPr>
              <a:t> </a:t>
            </a:r>
            <a:r>
              <a:rPr lang="pt-BR" sz="2000" dirty="0" err="1">
                <a:effectLst/>
                <a:ea typeface="Calibri" panose="020F0502020204030204" pitchFamily="34" charset="0"/>
                <a:cs typeface="Calibri" panose="020F0502020204030204" pitchFamily="34" charset="0"/>
              </a:rPr>
              <a:t>comparison</a:t>
            </a:r>
            <a:endParaRPr lang="pt-BR" sz="2000" dirty="0">
              <a:effectLst/>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ea typeface="Calibri" panose="020F0502020204030204" pitchFamily="34" charset="0"/>
                <a:cs typeface="Calibri" panose="020F0502020204030204" pitchFamily="34" charset="0"/>
              </a:rPr>
              <a:t>A knowledge base that facilitates sharing of global best practices</a:t>
            </a:r>
            <a:endParaRPr lang="pt-BR" sz="2000" dirty="0">
              <a:effectLst/>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pt-BR" sz="2000" dirty="0">
                <a:effectLst/>
                <a:ea typeface="Calibri" panose="020F0502020204030204" pitchFamily="34" charset="0"/>
                <a:cs typeface="Calibri" panose="020F0502020204030204" pitchFamily="34" charset="0"/>
              </a:rPr>
              <a:t>Team empowerment</a:t>
            </a:r>
            <a:endParaRPr lang="pt-BR" sz="2000" dirty="0">
              <a:effectLst/>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ea typeface="Calibri" panose="020F0502020204030204" pitchFamily="34" charset="0"/>
                <a:cs typeface="Calibri" panose="020F0502020204030204" pitchFamily="34" charset="0"/>
              </a:rPr>
              <a:t>Ensuring end-to-end integrity in projects</a:t>
            </a:r>
            <a:endParaRPr lang="pt-BR" sz="2000" dirty="0">
              <a:effectLst/>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ea typeface="Calibri" panose="020F0502020204030204" pitchFamily="34" charset="0"/>
                <a:cs typeface="Calibri" panose="020F0502020204030204" pitchFamily="34" charset="0"/>
              </a:rPr>
              <a:t>The system provides early warning of strange behavior, such as simultaneous access attempts and running documents in a different order from reference guides.</a:t>
            </a:r>
            <a:endParaRPr lang="pt-BR"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7035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133AB853-5B14-980C-9E65-A3A1FA0388FF}"/>
              </a:ext>
            </a:extLst>
          </p:cNvPr>
          <p:cNvSpPr>
            <a:spLocks noGrp="1"/>
          </p:cNvSpPr>
          <p:nvPr>
            <p:ph type="sldNum" sz="quarter" idx="12"/>
          </p:nvPr>
        </p:nvSpPr>
        <p:spPr/>
        <p:txBody>
          <a:bodyPr/>
          <a:lstStyle/>
          <a:p>
            <a:fld id="{B256A3D0-BAC9-4822-816E-385DE815D5D4}" type="slidenum">
              <a:rPr lang="pt-BR" smtClean="0"/>
              <a:t>21</a:t>
            </a:fld>
            <a:endParaRPr lang="pt-BR"/>
          </a:p>
        </p:txBody>
      </p:sp>
      <p:sp>
        <p:nvSpPr>
          <p:cNvPr id="3" name="CaixaDeTexto 2">
            <a:extLst>
              <a:ext uri="{FF2B5EF4-FFF2-40B4-BE49-F238E27FC236}">
                <a16:creationId xmlns:a16="http://schemas.microsoft.com/office/drawing/2014/main" id="{05B9D8DF-547B-00F0-1A08-EFFDC162E90C}"/>
              </a:ext>
            </a:extLst>
          </p:cNvPr>
          <p:cNvSpPr txBox="1"/>
          <p:nvPr/>
        </p:nvSpPr>
        <p:spPr>
          <a:xfrm>
            <a:off x="439366" y="1001291"/>
            <a:ext cx="11313267" cy="4623573"/>
          </a:xfrm>
          <a:prstGeom prst="rect">
            <a:avLst/>
          </a:prstGeom>
          <a:noFill/>
        </p:spPr>
        <p:txBody>
          <a:bodyPr wrap="square" rtlCol="0">
            <a:spAutoFit/>
          </a:bodyPr>
          <a:lstStyle/>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Analyze data in real time and determine the best way to track and mitigate your risk scenarios</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DCP does not allow for retroactive signing</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DCP does not allow the exchange of evidence once the test execution has been approved</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Alert or block execution of test script with related requirement and/or risk scenario with pending review and approval</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750"/>
              </a:spcAft>
              <a:buSzPts val="1000"/>
              <a:buFont typeface="Symbol" panose="05050102010706020507" pitchFamily="18" charset="2"/>
              <a:buChar char=""/>
              <a:tabLst>
                <a:tab pos="457200" algn="l"/>
              </a:tabLst>
            </a:pPr>
            <a:r>
              <a:rPr lang="pt-BR" sz="2000" dirty="0" err="1">
                <a:effectLst/>
                <a:latin typeface="Calibri" panose="020F0502020204030204" pitchFamily="34" charset="0"/>
                <a:ea typeface="Calibri" panose="020F0502020204030204" pitchFamily="34" charset="0"/>
                <a:cs typeface="Calibri" panose="020F0502020204030204" pitchFamily="34" charset="0"/>
              </a:rPr>
              <a:t>Compliance</a:t>
            </a:r>
            <a:r>
              <a:rPr lang="pt-BR" sz="2000" dirty="0">
                <a:effectLst/>
                <a:latin typeface="Calibri" panose="020F0502020204030204" pitchFamily="34" charset="0"/>
                <a:ea typeface="Calibri" panose="020F0502020204030204" pitchFamily="34" charset="0"/>
                <a:cs typeface="Calibri" panose="020F0502020204030204" pitchFamily="34" charset="0"/>
              </a:rPr>
              <a:t> </a:t>
            </a:r>
            <a:r>
              <a:rPr lang="pt-BR" sz="2000" dirty="0" err="1">
                <a:effectLst/>
                <a:latin typeface="Calibri" panose="020F0502020204030204" pitchFamily="34" charset="0"/>
                <a:ea typeface="Calibri" panose="020F0502020204030204" pitchFamily="34" charset="0"/>
                <a:cs typeface="Calibri" panose="020F0502020204030204" pitchFamily="34" charset="0"/>
              </a:rPr>
              <a:t>with</a:t>
            </a:r>
            <a:r>
              <a:rPr lang="pt-BR" sz="2000" dirty="0">
                <a:effectLst/>
                <a:latin typeface="Calibri" panose="020F0502020204030204" pitchFamily="34" charset="0"/>
                <a:ea typeface="Calibri" panose="020F0502020204030204" pitchFamily="34" charset="0"/>
                <a:cs typeface="Calibri" panose="020F0502020204030204" pitchFamily="34" charset="0"/>
              </a:rPr>
              <a:t>:</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fontAlgn="base">
              <a:lnSpc>
                <a:spcPct val="107000"/>
              </a:lnSpc>
              <a:spcAft>
                <a:spcPts val="750"/>
              </a:spcAft>
              <a:buSzPts val="1000"/>
              <a:buFont typeface="Symbol" panose="05050102010706020507" pitchFamily="18" charset="2"/>
              <a:buChar char=""/>
              <a:tabLst>
                <a:tab pos="914400" algn="l"/>
              </a:tabLst>
            </a:pPr>
            <a:r>
              <a:rPr lang="pt-BR" sz="2000" dirty="0">
                <a:effectLst/>
                <a:latin typeface="Calibri" panose="020F0502020204030204" pitchFamily="34" charset="0"/>
                <a:ea typeface="Calibri" panose="020F0502020204030204" pitchFamily="34" charset="0"/>
                <a:cs typeface="Calibri" panose="020F0502020204030204" pitchFamily="34" charset="0"/>
              </a:rPr>
              <a:t>FDA 21 CFR Part 211, 68, 188, </a:t>
            </a:r>
            <a:r>
              <a:rPr lang="pt-BR" sz="2000" dirty="0" err="1">
                <a:effectLst/>
                <a:latin typeface="Calibri" panose="020F0502020204030204" pitchFamily="34" charset="0"/>
                <a:ea typeface="Calibri" panose="020F0502020204030204" pitchFamily="34" charset="0"/>
                <a:cs typeface="Calibri" panose="020F0502020204030204" pitchFamily="34" charset="0"/>
              </a:rPr>
              <a:t>and</a:t>
            </a:r>
            <a:r>
              <a:rPr lang="pt-BR" sz="2000" dirty="0">
                <a:effectLst/>
                <a:latin typeface="Calibri" panose="020F0502020204030204" pitchFamily="34" charset="0"/>
                <a:ea typeface="Calibri" panose="020F0502020204030204" pitchFamily="34" charset="0"/>
                <a:cs typeface="Calibri" panose="020F0502020204030204" pitchFamily="34" charset="0"/>
              </a:rPr>
              <a:t> 192</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fontAlgn="base">
              <a:lnSpc>
                <a:spcPct val="107000"/>
              </a:lnSpc>
              <a:spcAft>
                <a:spcPts val="750"/>
              </a:spcAft>
              <a:buSzPts val="1000"/>
              <a:buFont typeface="Symbol" panose="05050102010706020507" pitchFamily="18" charset="2"/>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EudraLex Vol. 4, Appendix 17, Real-time release, and parametric release testing</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fontAlgn="base">
              <a:lnSpc>
                <a:spcPct val="107000"/>
              </a:lnSpc>
              <a:spcAft>
                <a:spcPts val="750"/>
              </a:spcAft>
              <a:buSzPts val="1000"/>
              <a:buFont typeface="Symbol" panose="05050102010706020507" pitchFamily="18" charset="2"/>
              <a:buChar char=""/>
              <a:tabLst>
                <a:tab pos="914400" algn="l"/>
              </a:tabLst>
            </a:pPr>
            <a:r>
              <a:rPr lang="pt-BR" sz="2000" dirty="0" err="1">
                <a:effectLst/>
                <a:latin typeface="Calibri" panose="020F0502020204030204" pitchFamily="34" charset="0"/>
                <a:ea typeface="Calibri" panose="020F0502020204030204" pitchFamily="34" charset="0"/>
                <a:cs typeface="Calibri" panose="020F0502020204030204" pitchFamily="34" charset="0"/>
              </a:rPr>
              <a:t>EudraLex</a:t>
            </a:r>
            <a:r>
              <a:rPr lang="pt-BR" sz="2000" dirty="0">
                <a:effectLst/>
                <a:latin typeface="Calibri" panose="020F0502020204030204" pitchFamily="34" charset="0"/>
                <a:ea typeface="Calibri" panose="020F0502020204030204" pitchFamily="34" charset="0"/>
                <a:cs typeface="Calibri" panose="020F0502020204030204" pitchFamily="34" charset="0"/>
              </a:rPr>
              <a:t> Vol. 4, </a:t>
            </a:r>
            <a:r>
              <a:rPr lang="pt-BR" sz="2000" dirty="0" err="1">
                <a:effectLst/>
                <a:latin typeface="Calibri" panose="020F0502020204030204" pitchFamily="34" charset="0"/>
                <a:ea typeface="Calibri" panose="020F0502020204030204" pitchFamily="34" charset="0"/>
                <a:cs typeface="Calibri" panose="020F0502020204030204" pitchFamily="34" charset="0"/>
              </a:rPr>
              <a:t>Chapter</a:t>
            </a:r>
            <a:r>
              <a:rPr lang="pt-BR" sz="2000" dirty="0">
                <a:effectLst/>
                <a:latin typeface="Calibri" panose="020F0502020204030204" pitchFamily="34" charset="0"/>
                <a:ea typeface="Calibri" panose="020F0502020204030204" pitchFamily="34" charset="0"/>
                <a:cs typeface="Calibri" panose="020F0502020204030204" pitchFamily="34" charset="0"/>
              </a:rPr>
              <a:t> 4, </a:t>
            </a:r>
            <a:r>
              <a:rPr lang="pt-BR" sz="2000" dirty="0" err="1">
                <a:effectLst/>
                <a:latin typeface="Calibri" panose="020F0502020204030204" pitchFamily="34" charset="0"/>
                <a:ea typeface="Calibri" panose="020F0502020204030204" pitchFamily="34" charset="0"/>
                <a:cs typeface="Calibri" panose="020F0502020204030204" pitchFamily="34" charset="0"/>
              </a:rPr>
              <a:t>Guidelines</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fontAlgn="base">
              <a:lnSpc>
                <a:spcPct val="107000"/>
              </a:lnSpc>
              <a:spcAft>
                <a:spcPts val="750"/>
              </a:spcAft>
              <a:buSzPts val="1000"/>
              <a:buFont typeface="Symbol" panose="05050102010706020507" pitchFamily="18" charset="2"/>
              <a:buChar char=""/>
              <a:tabLst>
                <a:tab pos="914400" algn="l"/>
              </a:tabLst>
            </a:pPr>
            <a:r>
              <a:rPr lang="pt-BR" sz="2000" dirty="0">
                <a:effectLst/>
                <a:latin typeface="Calibri" panose="020F0502020204030204" pitchFamily="34" charset="0"/>
                <a:ea typeface="Calibri" panose="020F0502020204030204" pitchFamily="34" charset="0"/>
                <a:cs typeface="Calibri" panose="020F0502020204030204" pitchFamily="34" charset="0"/>
              </a:rPr>
              <a:t>MHRA </a:t>
            </a:r>
            <a:r>
              <a:rPr lang="pt-BR" sz="2000" dirty="0" err="1">
                <a:effectLst/>
                <a:latin typeface="Calibri" panose="020F0502020204030204" pitchFamily="34" charset="0"/>
                <a:ea typeface="Calibri" panose="020F0502020204030204" pitchFamily="34" charset="0"/>
                <a:cs typeface="Calibri" panose="020F0502020204030204" pitchFamily="34" charset="0"/>
              </a:rPr>
              <a:t>Guidance</a:t>
            </a:r>
            <a:r>
              <a:rPr lang="pt-BR" sz="2000" dirty="0">
                <a:effectLst/>
                <a:latin typeface="Calibri" panose="020F0502020204030204" pitchFamily="34" charset="0"/>
                <a:ea typeface="Calibri" panose="020F0502020204030204" pitchFamily="34" charset="0"/>
                <a:cs typeface="Calibri" panose="020F0502020204030204" pitchFamily="34" charset="0"/>
              </a:rPr>
              <a:t> </a:t>
            </a:r>
            <a:r>
              <a:rPr lang="pt-BR" sz="2000" dirty="0" err="1">
                <a:effectLst/>
                <a:latin typeface="Calibri" panose="020F0502020204030204" pitchFamily="34" charset="0"/>
                <a:ea typeface="Calibri" panose="020F0502020204030204" pitchFamily="34" charset="0"/>
                <a:cs typeface="Calibri" panose="020F0502020204030204" pitchFamily="34" charset="0"/>
              </a:rPr>
              <a:t>on</a:t>
            </a:r>
            <a:r>
              <a:rPr lang="pt-BR" sz="2000" dirty="0">
                <a:effectLst/>
                <a:latin typeface="Calibri" panose="020F0502020204030204" pitchFamily="34" charset="0"/>
                <a:ea typeface="Calibri" panose="020F0502020204030204" pitchFamily="34" charset="0"/>
                <a:cs typeface="Calibri" panose="020F0502020204030204" pitchFamily="34" charset="0"/>
              </a:rPr>
              <a:t> </a:t>
            </a:r>
            <a:r>
              <a:rPr lang="pt-BR" sz="2000" dirty="0" err="1">
                <a:effectLst/>
                <a:latin typeface="Calibri" panose="020F0502020204030204" pitchFamily="34" charset="0"/>
                <a:ea typeface="Calibri" panose="020F0502020204030204" pitchFamily="34" charset="0"/>
                <a:cs typeface="Calibri" panose="020F0502020204030204" pitchFamily="34" charset="0"/>
              </a:rPr>
              <a:t>GxP</a:t>
            </a:r>
            <a:r>
              <a:rPr lang="pt-BR" sz="2000" dirty="0">
                <a:effectLst/>
                <a:latin typeface="Calibri" panose="020F0502020204030204" pitchFamily="34" charset="0"/>
                <a:ea typeface="Calibri" panose="020F0502020204030204" pitchFamily="34" charset="0"/>
                <a:cs typeface="Calibri" panose="020F0502020204030204" pitchFamily="34" charset="0"/>
              </a:rPr>
              <a:t> data </a:t>
            </a:r>
            <a:r>
              <a:rPr lang="pt-BR" sz="2000" dirty="0" err="1">
                <a:effectLst/>
                <a:latin typeface="Calibri" panose="020F0502020204030204" pitchFamily="34" charset="0"/>
                <a:ea typeface="Calibri" panose="020F0502020204030204" pitchFamily="34" charset="0"/>
                <a:cs typeface="Calibri" panose="020F0502020204030204" pitchFamily="34" charset="0"/>
              </a:rPr>
              <a:t>integrity</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fontAlgn="base">
              <a:lnSpc>
                <a:spcPct val="107000"/>
              </a:lnSpc>
              <a:spcAft>
                <a:spcPts val="750"/>
              </a:spcAft>
              <a:buSzPts val="1000"/>
              <a:buFont typeface="Symbol" panose="05050102010706020507" pitchFamily="18" charset="2"/>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WHO Guidance on good practice in data and records management</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6463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B17D3F84-5B90-3BAB-27CE-437F190C04EA}"/>
              </a:ext>
            </a:extLst>
          </p:cNvPr>
          <p:cNvSpPr>
            <a:spLocks noGrp="1"/>
          </p:cNvSpPr>
          <p:nvPr>
            <p:ph type="sldNum" sz="quarter" idx="12"/>
          </p:nvPr>
        </p:nvSpPr>
        <p:spPr/>
        <p:txBody>
          <a:bodyPr/>
          <a:lstStyle/>
          <a:p>
            <a:fld id="{B256A3D0-BAC9-4822-816E-385DE815D5D4}" type="slidenum">
              <a:rPr lang="pt-BR" smtClean="0"/>
              <a:t>22</a:t>
            </a:fld>
            <a:endParaRPr lang="pt-BR"/>
          </a:p>
        </p:txBody>
      </p:sp>
      <p:pic>
        <p:nvPicPr>
          <p:cNvPr id="3" name="Imagem 2" descr="Logotipo&#10;&#10;Descrição gerada automaticamente">
            <a:extLst>
              <a:ext uri="{FF2B5EF4-FFF2-40B4-BE49-F238E27FC236}">
                <a16:creationId xmlns:a16="http://schemas.microsoft.com/office/drawing/2014/main" id="{FE18A84D-444A-5DA7-D8CB-4A2BEE06F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936" y="3860497"/>
            <a:ext cx="3715062" cy="2627726"/>
          </a:xfrm>
          <a:prstGeom prst="rect">
            <a:avLst/>
          </a:prstGeom>
        </p:spPr>
      </p:pic>
      <p:sp>
        <p:nvSpPr>
          <p:cNvPr id="4" name="CaixaDeTexto 3">
            <a:extLst>
              <a:ext uri="{FF2B5EF4-FFF2-40B4-BE49-F238E27FC236}">
                <a16:creationId xmlns:a16="http://schemas.microsoft.com/office/drawing/2014/main" id="{2D557752-583D-5EF3-3107-035513947A8B}"/>
              </a:ext>
            </a:extLst>
          </p:cNvPr>
          <p:cNvSpPr txBox="1"/>
          <p:nvPr/>
        </p:nvSpPr>
        <p:spPr>
          <a:xfrm>
            <a:off x="1174440" y="792784"/>
            <a:ext cx="7436160" cy="3738267"/>
          </a:xfrm>
          <a:prstGeom prst="rect">
            <a:avLst/>
          </a:prstGeom>
          <a:noFill/>
        </p:spPr>
        <p:txBody>
          <a:bodyPr wrap="square" rtlCol="0">
            <a:spAutoFit/>
          </a:bodyPr>
          <a:lstStyle/>
          <a:p>
            <a:pPr>
              <a:lnSpc>
                <a:spcPct val="107000"/>
              </a:lnSpc>
              <a:spcAft>
                <a:spcPts val="800"/>
              </a:spcAft>
            </a:pPr>
            <a:r>
              <a:rPr lang="en-US" sz="3300"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I hope you enjoyed this article. If you want to know more about our digital validation software and its application, please contact our experts at </a:t>
            </a:r>
            <a:r>
              <a:rPr lang="en-US" sz="3300" b="1" u="sng"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contact@fivevalidation.com</a:t>
            </a:r>
            <a:r>
              <a:rPr lang="en-US" sz="3300" b="1" u="sng"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a:t>
            </a:r>
            <a:endParaRPr lang="pt-BR" sz="3300" b="1" u="sng"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9545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Espaço Reservado para Número de Slide 2">
            <a:extLst>
              <a:ext uri="{FF2B5EF4-FFF2-40B4-BE49-F238E27FC236}">
                <a16:creationId xmlns:a16="http://schemas.microsoft.com/office/drawing/2014/main" id="{3310F38E-B16E-CDE7-02D1-585DBDE1C3A2}"/>
              </a:ext>
            </a:extLst>
          </p:cNvPr>
          <p:cNvSpPr>
            <a:spLocks noGrp="1"/>
          </p:cNvSpPr>
          <p:nvPr>
            <p:ph type="sldNum" sz="quarter" idx="12"/>
          </p:nvPr>
        </p:nvSpPr>
        <p:spPr/>
        <p:txBody>
          <a:bodyPr/>
          <a:lstStyle/>
          <a:p>
            <a:fld id="{B256A3D0-BAC9-4822-816E-385DE815D5D4}" type="slidenum">
              <a:rPr lang="pt-BR" smtClean="0"/>
              <a:t>3</a:t>
            </a:fld>
            <a:endParaRPr lang="pt-BR"/>
          </a:p>
        </p:txBody>
      </p:sp>
      <p:sp>
        <p:nvSpPr>
          <p:cNvPr id="4" name="CaixaDeTexto 3">
            <a:extLst>
              <a:ext uri="{FF2B5EF4-FFF2-40B4-BE49-F238E27FC236}">
                <a16:creationId xmlns:a16="http://schemas.microsoft.com/office/drawing/2014/main" id="{88F30061-5634-666C-C5B6-21A7C33E6633}"/>
              </a:ext>
            </a:extLst>
          </p:cNvPr>
          <p:cNvSpPr txBox="1"/>
          <p:nvPr/>
        </p:nvSpPr>
        <p:spPr>
          <a:xfrm>
            <a:off x="516834" y="421836"/>
            <a:ext cx="7382025" cy="2167773"/>
          </a:xfrm>
          <a:prstGeom prst="rect">
            <a:avLst/>
          </a:prstGeom>
          <a:noFill/>
        </p:spPr>
        <p:txBody>
          <a:bodyPr wrap="square" rtlCol="0">
            <a:spAutoFit/>
          </a:bodyPr>
          <a:lstStyle/>
          <a:p>
            <a:pPr>
              <a:lnSpc>
                <a:spcPct val="107000"/>
              </a:lnSpc>
              <a:spcAft>
                <a:spcPts val="800"/>
              </a:spcAft>
            </a:pPr>
            <a:r>
              <a:rPr lang="en-US" sz="3000" b="1" dirty="0">
                <a:solidFill>
                  <a:srgbClr val="007075"/>
                </a:solidFill>
                <a:effectLst/>
                <a:latin typeface="Exo Soft" panose="00000500000000000000" pitchFamily="50" charset="0"/>
                <a:ea typeface="Calibri" panose="020F0502020204030204" pitchFamily="34" charset="0"/>
                <a:cs typeface="Times New Roman" panose="02020603050405020304" pitchFamily="18" charset="0"/>
              </a:rPr>
              <a:t>Performing Digital Validation Manually and the Risk to Data Integrity</a:t>
            </a:r>
            <a:endParaRPr lang="pt-BR" sz="3000" dirty="0">
              <a:solidFill>
                <a:srgbClr val="007075"/>
              </a:solidFill>
              <a:effectLst/>
              <a:latin typeface="Exo Soft" panose="00000500000000000000" pitchFamily="50" charset="0"/>
              <a:ea typeface="Calibri" panose="020F0502020204030204" pitchFamily="34" charset="0"/>
              <a:cs typeface="Times New Roman" panose="02020603050405020304" pitchFamily="18" charset="0"/>
            </a:endParaRPr>
          </a:p>
          <a:p>
            <a:endParaRPr lang="pt-BR" sz="3200" b="1" dirty="0">
              <a:solidFill>
                <a:srgbClr val="007075"/>
              </a:solidFill>
              <a:latin typeface="Exo Soft" panose="00000500000000000000" pitchFamily="50" charset="0"/>
            </a:endParaRPr>
          </a:p>
          <a:p>
            <a:endParaRPr lang="pt-BR" sz="3200" b="1" dirty="0">
              <a:solidFill>
                <a:srgbClr val="007075"/>
              </a:solidFill>
              <a:latin typeface="Exo Soft" panose="00000500000000000000" pitchFamily="50" charset="0"/>
            </a:endParaRPr>
          </a:p>
        </p:txBody>
      </p:sp>
      <p:sp>
        <p:nvSpPr>
          <p:cNvPr id="7" name="CaixaDeTexto 6">
            <a:extLst>
              <a:ext uri="{FF2B5EF4-FFF2-40B4-BE49-F238E27FC236}">
                <a16:creationId xmlns:a16="http://schemas.microsoft.com/office/drawing/2014/main" id="{753B3A25-ABA0-F0C0-738A-412CEE7596D0}"/>
              </a:ext>
            </a:extLst>
          </p:cNvPr>
          <p:cNvSpPr txBox="1"/>
          <p:nvPr/>
        </p:nvSpPr>
        <p:spPr>
          <a:xfrm>
            <a:off x="561805" y="1647754"/>
            <a:ext cx="7215766" cy="4800930"/>
          </a:xfrm>
          <a:prstGeom prst="rect">
            <a:avLst/>
          </a:prstGeom>
          <a:noFill/>
        </p:spPr>
        <p:txBody>
          <a:bodyPr wrap="square" rtlCol="0">
            <a:sp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need for remote work increased exponentially during the pandemic. Many industries had already embraced digitalization, but the pandemic forced companies and professionals to adapt more quickly.</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As the pandemic compelled companies to adapt, companies not only had to look at new work models. They also had to prepare for new cybersecurity and data integrity risks. With validation activities, it was no different.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Companies should have resources such as a validation lifecycle management system (VLMS) to generate and manage the entire validation cycle more efficiently. However, some companies have adopted digital validation but are still executing it manually during this period. Although valid in some situations with some precautions, that does not bring a significant efficiency gain to the validation process, as it is too time-consuming and error prone.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ixaDeTexto 7">
            <a:extLst>
              <a:ext uri="{FF2B5EF4-FFF2-40B4-BE49-F238E27FC236}">
                <a16:creationId xmlns:a16="http://schemas.microsoft.com/office/drawing/2014/main" id="{26333973-637C-591F-51EB-A5A8A5F18D02}"/>
              </a:ext>
            </a:extLst>
          </p:cNvPr>
          <p:cNvSpPr txBox="1"/>
          <p:nvPr/>
        </p:nvSpPr>
        <p:spPr>
          <a:xfrm>
            <a:off x="8346333" y="1587795"/>
            <a:ext cx="3510887" cy="3042821"/>
          </a:xfrm>
          <a:prstGeom prst="rect">
            <a:avLst/>
          </a:prstGeom>
          <a:noFill/>
        </p:spPr>
        <p:txBody>
          <a:bodyPr wrap="square" rtlCol="0">
            <a:spAutoFit/>
          </a:bodyPr>
          <a:lstStyle/>
          <a:p>
            <a:pPr>
              <a:lnSpc>
                <a:spcPct val="107000"/>
              </a:lnSpc>
              <a:spcAft>
                <a:spcPts val="800"/>
              </a:spcAft>
            </a:pPr>
            <a:r>
              <a:rPr lang="en-US" sz="1800"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Some companies have incorporated an electronic document management (EDM) system into their routine to generate, index, review, and approve validation documents. Other companies have incorporated electronic signature systems to simplify the review and approval process and have kept the documents on their intranet.</a:t>
            </a:r>
            <a:endParaRPr lang="pt-BR" sz="1800"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m 9" descr="Logotipo&#10;&#10;Descrição gerada automaticamente">
            <a:extLst>
              <a:ext uri="{FF2B5EF4-FFF2-40B4-BE49-F238E27FC236}">
                <a16:creationId xmlns:a16="http://schemas.microsoft.com/office/drawing/2014/main" id="{EFE6593A-11D1-7A5F-EDB8-595776C37F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1430" y="5826281"/>
            <a:ext cx="1458637" cy="1031719"/>
          </a:xfrm>
          <a:prstGeom prst="rect">
            <a:avLst/>
          </a:prstGeom>
        </p:spPr>
      </p:pic>
    </p:spTree>
    <p:extLst>
      <p:ext uri="{BB962C8B-B14F-4D97-AF65-F5344CB8AC3E}">
        <p14:creationId xmlns:p14="http://schemas.microsoft.com/office/powerpoint/2010/main" val="48618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171DC4C7-EA59-6B9F-38E3-DD45771F5E13}"/>
              </a:ext>
            </a:extLst>
          </p:cNvPr>
          <p:cNvSpPr>
            <a:spLocks noGrp="1"/>
          </p:cNvSpPr>
          <p:nvPr>
            <p:ph type="sldNum" sz="quarter" idx="12"/>
          </p:nvPr>
        </p:nvSpPr>
        <p:spPr/>
        <p:txBody>
          <a:bodyPr/>
          <a:lstStyle/>
          <a:p>
            <a:fld id="{B256A3D0-BAC9-4822-816E-385DE815D5D4}" type="slidenum">
              <a:rPr lang="pt-BR" smtClean="0"/>
              <a:t>4</a:t>
            </a:fld>
            <a:endParaRPr lang="pt-BR"/>
          </a:p>
        </p:txBody>
      </p:sp>
      <p:sp>
        <p:nvSpPr>
          <p:cNvPr id="3" name="CaixaDeTexto 2">
            <a:extLst>
              <a:ext uri="{FF2B5EF4-FFF2-40B4-BE49-F238E27FC236}">
                <a16:creationId xmlns:a16="http://schemas.microsoft.com/office/drawing/2014/main" id="{DABEE9D0-0D8B-77DF-D1EF-4FA68EE80FC6}"/>
              </a:ext>
            </a:extLst>
          </p:cNvPr>
          <p:cNvSpPr txBox="1"/>
          <p:nvPr/>
        </p:nvSpPr>
        <p:spPr>
          <a:xfrm>
            <a:off x="561805" y="426595"/>
            <a:ext cx="10836965" cy="968278"/>
          </a:xfrm>
          <a:prstGeom prst="rect">
            <a:avLst/>
          </a:prstGeom>
          <a:noFill/>
        </p:spPr>
        <p:txBody>
          <a:bodyPr wrap="square" rtlCol="0">
            <a:spAutoFit/>
          </a:bodyPr>
          <a:lstStyle/>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By incorporating systems to simplify the document review and approval process, text editor-based validation still requires manual activities, such as activity management, document creation from scratch, formatting, and digitalizing, which could affect data integrity.</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tângulo 4">
            <a:extLst>
              <a:ext uri="{FF2B5EF4-FFF2-40B4-BE49-F238E27FC236}">
                <a16:creationId xmlns:a16="http://schemas.microsoft.com/office/drawing/2014/main" id="{3A63E744-4E70-7522-2507-78382DAF4AB9}"/>
              </a:ext>
            </a:extLst>
          </p:cNvPr>
          <p:cNvSpPr/>
          <p:nvPr/>
        </p:nvSpPr>
        <p:spPr>
          <a:xfrm>
            <a:off x="269823" y="5561351"/>
            <a:ext cx="1783829" cy="116012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4" name="CaixaDeTexto 3">
            <a:extLst>
              <a:ext uri="{FF2B5EF4-FFF2-40B4-BE49-F238E27FC236}">
                <a16:creationId xmlns:a16="http://schemas.microsoft.com/office/drawing/2014/main" id="{E465C735-AEF8-685A-32E0-818422744077}"/>
              </a:ext>
            </a:extLst>
          </p:cNvPr>
          <p:cNvSpPr txBox="1"/>
          <p:nvPr/>
        </p:nvSpPr>
        <p:spPr>
          <a:xfrm>
            <a:off x="561804" y="1621338"/>
            <a:ext cx="5534195" cy="4433458"/>
          </a:xfrm>
          <a:prstGeom prst="rect">
            <a:avLst/>
          </a:prstGeom>
          <a:noFill/>
        </p:spPr>
        <p:txBody>
          <a:bodyPr wrap="square" rtlCol="0">
            <a:sp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other words, for the digitalization of the test execution phase, an EDM or electronic signature system will still require application lifecycle management (ALM) for the test execution. This requirement is because editing pre-approved test documents to include the evidence and data in the test run will cause a data integrity non-conformance.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GO!FIVE, the review, approval, and test execution are among the many functions available. However, its scope is much larger because the system was built on understanding the validation and qualification flow and its interconnections. We can see this exemplified in the following images.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m 6" descr="Logotipo&#10;&#10;Descrição gerada automaticamente">
            <a:extLst>
              <a:ext uri="{FF2B5EF4-FFF2-40B4-BE49-F238E27FC236}">
                <a16:creationId xmlns:a16="http://schemas.microsoft.com/office/drawing/2014/main" id="{2B75D4CC-F5BC-0B0B-F6C7-E8CF969B44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835" y="5826281"/>
            <a:ext cx="1458637" cy="1031719"/>
          </a:xfrm>
          <a:prstGeom prst="rect">
            <a:avLst/>
          </a:prstGeom>
        </p:spPr>
      </p:pic>
      <p:pic>
        <p:nvPicPr>
          <p:cNvPr id="9" name="Imagem 8">
            <a:extLst>
              <a:ext uri="{FF2B5EF4-FFF2-40B4-BE49-F238E27FC236}">
                <a16:creationId xmlns:a16="http://schemas.microsoft.com/office/drawing/2014/main" id="{1E36DD6C-F872-7D71-384D-609547E3B4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6278" y="1384483"/>
            <a:ext cx="5317194" cy="4678232"/>
          </a:xfrm>
          <a:prstGeom prst="rect">
            <a:avLst/>
          </a:prstGeom>
        </p:spPr>
      </p:pic>
    </p:spTree>
    <p:extLst>
      <p:ext uri="{BB962C8B-B14F-4D97-AF65-F5344CB8AC3E}">
        <p14:creationId xmlns:p14="http://schemas.microsoft.com/office/powerpoint/2010/main" val="315724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A3893B22-F204-D6C3-EB8D-550DB4D9A641}"/>
              </a:ext>
            </a:extLst>
          </p:cNvPr>
          <p:cNvSpPr>
            <a:spLocks noGrp="1"/>
          </p:cNvSpPr>
          <p:nvPr>
            <p:ph type="sldNum" sz="quarter" idx="12"/>
          </p:nvPr>
        </p:nvSpPr>
        <p:spPr/>
        <p:txBody>
          <a:bodyPr/>
          <a:lstStyle/>
          <a:p>
            <a:fld id="{B256A3D0-BAC9-4822-816E-385DE815D5D4}" type="slidenum">
              <a:rPr lang="pt-BR" smtClean="0"/>
              <a:t>5</a:t>
            </a:fld>
            <a:endParaRPr lang="pt-BR"/>
          </a:p>
        </p:txBody>
      </p:sp>
      <p:sp>
        <p:nvSpPr>
          <p:cNvPr id="3" name="CaixaDeTexto 2">
            <a:extLst>
              <a:ext uri="{FF2B5EF4-FFF2-40B4-BE49-F238E27FC236}">
                <a16:creationId xmlns:a16="http://schemas.microsoft.com/office/drawing/2014/main" id="{86052C8E-067B-1C51-F87D-4AFE6DB71302}"/>
              </a:ext>
            </a:extLst>
          </p:cNvPr>
          <p:cNvSpPr txBox="1"/>
          <p:nvPr/>
        </p:nvSpPr>
        <p:spPr>
          <a:xfrm>
            <a:off x="833971" y="341443"/>
            <a:ext cx="10524058" cy="671915"/>
          </a:xfrm>
          <a:prstGeom prst="rect">
            <a:avLst/>
          </a:prstGeom>
          <a:noFill/>
        </p:spPr>
        <p:txBody>
          <a:bodyPr wrap="square" rtlCol="0">
            <a:sp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system automatically generates the traceability matrix in GO!FIVE for imported library items and is a real-time management screen.</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m 4" descr="Linha do tempo&#10;&#10;Descrição gerada automaticamente">
            <a:extLst>
              <a:ext uri="{FF2B5EF4-FFF2-40B4-BE49-F238E27FC236}">
                <a16:creationId xmlns:a16="http://schemas.microsoft.com/office/drawing/2014/main" id="{197F76C1-F054-88CD-6BAC-BF3284EBB3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4841" y="1219408"/>
            <a:ext cx="7842318" cy="4419184"/>
          </a:xfrm>
          <a:prstGeom prst="rect">
            <a:avLst/>
          </a:prstGeom>
        </p:spPr>
      </p:pic>
    </p:spTree>
    <p:extLst>
      <p:ext uri="{BB962C8B-B14F-4D97-AF65-F5344CB8AC3E}">
        <p14:creationId xmlns:p14="http://schemas.microsoft.com/office/powerpoint/2010/main" val="2922221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F77C8BF4-67A0-C71D-D91A-781774BD071D}"/>
              </a:ext>
            </a:extLst>
          </p:cNvPr>
          <p:cNvSpPr>
            <a:spLocks noGrp="1"/>
          </p:cNvSpPr>
          <p:nvPr>
            <p:ph type="sldNum" sz="quarter" idx="12"/>
          </p:nvPr>
        </p:nvSpPr>
        <p:spPr/>
        <p:txBody>
          <a:bodyPr/>
          <a:lstStyle/>
          <a:p>
            <a:fld id="{B256A3D0-BAC9-4822-816E-385DE815D5D4}" type="slidenum">
              <a:rPr lang="pt-BR" smtClean="0"/>
              <a:t>6</a:t>
            </a:fld>
            <a:endParaRPr lang="pt-BR"/>
          </a:p>
        </p:txBody>
      </p:sp>
      <p:sp>
        <p:nvSpPr>
          <p:cNvPr id="3" name="CaixaDeTexto 2">
            <a:extLst>
              <a:ext uri="{FF2B5EF4-FFF2-40B4-BE49-F238E27FC236}">
                <a16:creationId xmlns:a16="http://schemas.microsoft.com/office/drawing/2014/main" id="{9887BEA9-71B5-3208-A224-D472FD059A82}"/>
              </a:ext>
            </a:extLst>
          </p:cNvPr>
          <p:cNvSpPr txBox="1"/>
          <p:nvPr/>
        </p:nvSpPr>
        <p:spPr>
          <a:xfrm>
            <a:off x="2905327" y="2655651"/>
            <a:ext cx="3190673" cy="2215991"/>
          </a:xfrm>
          <a:prstGeom prst="rect">
            <a:avLst/>
          </a:prstGeom>
          <a:noFill/>
        </p:spPr>
        <p:txBody>
          <a:bodyPr wrap="square" rtlCol="0">
            <a:spAutoFit/>
          </a:bodyPr>
          <a:lstStyle/>
          <a:p>
            <a:r>
              <a:rPr lang="pt-BR" sz="13800" b="1" dirty="0">
                <a:solidFill>
                  <a:schemeClr val="bg1"/>
                </a:solidFill>
                <a:latin typeface="Exo Soft" panose="00000500000000000000" pitchFamily="50" charset="0"/>
              </a:rPr>
              <a:t>2</a:t>
            </a:r>
            <a:endParaRPr lang="pt-BR" b="1" dirty="0">
              <a:solidFill>
                <a:schemeClr val="bg1"/>
              </a:solidFill>
              <a:latin typeface="Exo Soft" panose="00000500000000000000" pitchFamily="50" charset="0"/>
            </a:endParaRPr>
          </a:p>
        </p:txBody>
      </p:sp>
      <p:sp>
        <p:nvSpPr>
          <p:cNvPr id="4" name="CaixaDeTexto 3">
            <a:extLst>
              <a:ext uri="{FF2B5EF4-FFF2-40B4-BE49-F238E27FC236}">
                <a16:creationId xmlns:a16="http://schemas.microsoft.com/office/drawing/2014/main" id="{28D71113-9752-BCA5-1038-B72A072507EF}"/>
              </a:ext>
            </a:extLst>
          </p:cNvPr>
          <p:cNvSpPr txBox="1"/>
          <p:nvPr/>
        </p:nvSpPr>
        <p:spPr>
          <a:xfrm>
            <a:off x="4169922" y="3445584"/>
            <a:ext cx="5738575" cy="830997"/>
          </a:xfrm>
          <a:prstGeom prst="rect">
            <a:avLst/>
          </a:prstGeom>
          <a:noFill/>
        </p:spPr>
        <p:txBody>
          <a:bodyPr wrap="square" rtlCol="0">
            <a:spAutoFit/>
          </a:bodyPr>
          <a:lstStyle/>
          <a:p>
            <a:r>
              <a:rPr lang="pt-BR" sz="4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Risk </a:t>
            </a:r>
            <a:r>
              <a:rPr lang="pt-BR" sz="4800" b="1" dirty="0" err="1">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Scenario</a:t>
            </a:r>
            <a:r>
              <a:rPr lang="pt-BR" sz="4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 </a:t>
            </a:r>
            <a:endParaRPr lang="pt-BR" sz="4800" dirty="0">
              <a:solidFill>
                <a:schemeClr val="bg1"/>
              </a:solidFill>
              <a:latin typeface="Exo Soft" panose="00000500000000000000" pitchFamily="50" charset="0"/>
            </a:endParaRPr>
          </a:p>
        </p:txBody>
      </p:sp>
      <p:pic>
        <p:nvPicPr>
          <p:cNvPr id="6" name="Imagem 5" descr="Logotipo&#10;&#10;Descrição gerada automaticamente">
            <a:extLst>
              <a:ext uri="{FF2B5EF4-FFF2-40B4-BE49-F238E27FC236}">
                <a16:creationId xmlns:a16="http://schemas.microsoft.com/office/drawing/2014/main" id="{76AEBC1D-8C8A-509C-84ED-79F916130F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6700" y="136525"/>
            <a:ext cx="2366328" cy="1673744"/>
          </a:xfrm>
          <a:prstGeom prst="rect">
            <a:avLst/>
          </a:prstGeom>
        </p:spPr>
      </p:pic>
    </p:spTree>
    <p:extLst>
      <p:ext uri="{BB962C8B-B14F-4D97-AF65-F5344CB8AC3E}">
        <p14:creationId xmlns:p14="http://schemas.microsoft.com/office/powerpoint/2010/main" val="2413044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C4307815-801D-D827-A49A-F2592AD0C28D}"/>
              </a:ext>
            </a:extLst>
          </p:cNvPr>
          <p:cNvSpPr/>
          <p:nvPr/>
        </p:nvSpPr>
        <p:spPr>
          <a:xfrm>
            <a:off x="0" y="340468"/>
            <a:ext cx="1585609" cy="1177047"/>
          </a:xfrm>
          <a:prstGeom prst="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Retângulo: Cantos Arredondados 2">
            <a:extLst>
              <a:ext uri="{FF2B5EF4-FFF2-40B4-BE49-F238E27FC236}">
                <a16:creationId xmlns:a16="http://schemas.microsoft.com/office/drawing/2014/main" id="{95C91D66-550E-8D65-CDBC-83EC75967F57}"/>
              </a:ext>
            </a:extLst>
          </p:cNvPr>
          <p:cNvSpPr/>
          <p:nvPr/>
        </p:nvSpPr>
        <p:spPr>
          <a:xfrm>
            <a:off x="0" y="340468"/>
            <a:ext cx="6332706" cy="1177047"/>
          </a:xfrm>
          <a:prstGeom prst="roundRect">
            <a:avLst>
              <a:gd name="adj" fmla="val 27411"/>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007075"/>
              </a:solidFill>
            </a:endParaRPr>
          </a:p>
        </p:txBody>
      </p:sp>
      <p:sp>
        <p:nvSpPr>
          <p:cNvPr id="2" name="Espaço Reservado para Número de Slide 1">
            <a:extLst>
              <a:ext uri="{FF2B5EF4-FFF2-40B4-BE49-F238E27FC236}">
                <a16:creationId xmlns:a16="http://schemas.microsoft.com/office/drawing/2014/main" id="{8C77B9FC-0E4C-4E64-605B-2C861F9D70BE}"/>
              </a:ext>
            </a:extLst>
          </p:cNvPr>
          <p:cNvSpPr>
            <a:spLocks noGrp="1"/>
          </p:cNvSpPr>
          <p:nvPr>
            <p:ph type="sldNum" sz="quarter" idx="12"/>
          </p:nvPr>
        </p:nvSpPr>
        <p:spPr/>
        <p:txBody>
          <a:bodyPr/>
          <a:lstStyle/>
          <a:p>
            <a:fld id="{B256A3D0-BAC9-4822-816E-385DE815D5D4}" type="slidenum">
              <a:rPr lang="pt-BR" smtClean="0"/>
              <a:t>7</a:t>
            </a:fld>
            <a:endParaRPr lang="pt-BR"/>
          </a:p>
        </p:txBody>
      </p:sp>
      <p:sp>
        <p:nvSpPr>
          <p:cNvPr id="7" name="CaixaDeTexto 6">
            <a:extLst>
              <a:ext uri="{FF2B5EF4-FFF2-40B4-BE49-F238E27FC236}">
                <a16:creationId xmlns:a16="http://schemas.microsoft.com/office/drawing/2014/main" id="{004E9174-E99A-E837-2BA6-E9D19226103D}"/>
              </a:ext>
            </a:extLst>
          </p:cNvPr>
          <p:cNvSpPr txBox="1"/>
          <p:nvPr/>
        </p:nvSpPr>
        <p:spPr>
          <a:xfrm>
            <a:off x="833971" y="459012"/>
            <a:ext cx="5262029" cy="968278"/>
          </a:xfrm>
          <a:prstGeom prst="rect">
            <a:avLst/>
          </a:prstGeom>
          <a:noFill/>
        </p:spPr>
        <p:txBody>
          <a:bodyPr wrap="square" rtlCol="0">
            <a:spAutoFit/>
          </a:bodyPr>
          <a:lstStyle/>
          <a:p>
            <a:pPr>
              <a:lnSpc>
                <a:spcPct val="107000"/>
              </a:lnSpc>
              <a:spcAft>
                <a:spcPts val="800"/>
              </a:spcAft>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Here are some risks associated with manually performing digital validation and its impact on data integrity. </a:t>
            </a:r>
            <a:endParaRPr lang="pt-B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ixaDeTexto 5">
            <a:extLst>
              <a:ext uri="{FF2B5EF4-FFF2-40B4-BE49-F238E27FC236}">
                <a16:creationId xmlns:a16="http://schemas.microsoft.com/office/drawing/2014/main" id="{0D267D9F-E738-3D67-6516-8AB5E1DDCAEE}"/>
              </a:ext>
            </a:extLst>
          </p:cNvPr>
          <p:cNvSpPr txBox="1"/>
          <p:nvPr/>
        </p:nvSpPr>
        <p:spPr>
          <a:xfrm>
            <a:off x="833971" y="1636059"/>
            <a:ext cx="5310034" cy="1469826"/>
          </a:xfrm>
          <a:prstGeom prst="rect">
            <a:avLst/>
          </a:prstGeom>
          <a:noFill/>
        </p:spPr>
        <p:txBody>
          <a:bodyPr wrap="square" rtlCol="0">
            <a:spAutoFit/>
          </a:bodyPr>
          <a:lstStyle/>
          <a:p>
            <a:pPr marL="342900" lvl="0" indent="-342900">
              <a:lnSpc>
                <a:spcPct val="107000"/>
              </a:lnSpc>
              <a:spcAft>
                <a:spcPts val="800"/>
              </a:spcAft>
              <a:buFont typeface="Symbol" panose="05050102010706020507" pitchFamily="18" charset="2"/>
              <a:buChar char=""/>
            </a:pPr>
            <a:r>
              <a:rPr lang="pt-BR" sz="1800" b="1" dirty="0" err="1">
                <a:effectLst/>
                <a:latin typeface="Calibri" panose="020F0502020204030204" pitchFamily="34" charset="0"/>
                <a:ea typeface="Times New Roman" panose="02020603050405020304" pitchFamily="18" charset="0"/>
                <a:cs typeface="Calibri" panose="020F0502020204030204" pitchFamily="34" charset="0"/>
              </a:rPr>
              <a:t>Scenario</a:t>
            </a:r>
            <a:r>
              <a:rPr lang="pt-BR" sz="1800" b="1" dirty="0">
                <a:effectLst/>
                <a:latin typeface="Calibri" panose="020F0502020204030204" pitchFamily="34" charset="0"/>
                <a:ea typeface="Times New Roman" panose="02020603050405020304" pitchFamily="18" charset="0"/>
                <a:cs typeface="Calibri" panose="020F0502020204030204" pitchFamily="34" charset="0"/>
              </a:rPr>
              <a:t> 1</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Editing</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pre-approved</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test</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documents</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effectLst/>
                <a:latin typeface="Calibri" panose="020F0502020204030204" pitchFamily="34" charset="0"/>
                <a:ea typeface="Times New Roman" panose="02020603050405020304" pitchFamily="18" charset="0"/>
                <a:cs typeface="Calibri" panose="020F0502020204030204" pitchFamily="34" charset="0"/>
              </a:rPr>
              <a:t> include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evidence</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effectLst/>
                <a:latin typeface="Calibri" panose="020F0502020204030204" pitchFamily="34" charset="0"/>
                <a:ea typeface="Times New Roman" panose="02020603050405020304" pitchFamily="18" charset="0"/>
                <a:cs typeface="Calibri" panose="020F0502020204030204" pitchFamily="34" charset="0"/>
              </a:rPr>
              <a:t> data in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test</a:t>
            </a:r>
            <a:r>
              <a:rPr lang="pt-BR" sz="1800" dirty="0">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effectLst/>
                <a:latin typeface="Calibri" panose="020F0502020204030204" pitchFamily="34" charset="0"/>
                <a:ea typeface="Times New Roman" panose="02020603050405020304" pitchFamily="18" charset="0"/>
                <a:cs typeface="Calibri" panose="020F0502020204030204" pitchFamily="34" charset="0"/>
              </a:rPr>
              <a:t>run</a:t>
            </a:r>
            <a:r>
              <a:rPr lang="pt-BR" sz="1800" dirty="0">
                <a:effectLst/>
                <a:latin typeface="Calibri" panose="020F0502020204030204" pitchFamily="34" charset="0"/>
                <a:ea typeface="Times New Roman" panose="02020603050405020304" pitchFamily="18" charset="0"/>
                <a:cs typeface="Calibri" panose="020F0502020204030204" pitchFamily="34"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a:extLst>
              <a:ext uri="{FF2B5EF4-FFF2-40B4-BE49-F238E27FC236}">
                <a16:creationId xmlns:a16="http://schemas.microsoft.com/office/drawing/2014/main" id="{DC6F68FC-7A8E-34DC-6FF7-0143F7F49E2C}"/>
              </a:ext>
            </a:extLst>
          </p:cNvPr>
          <p:cNvSpPr txBox="1"/>
          <p:nvPr/>
        </p:nvSpPr>
        <p:spPr>
          <a:xfrm>
            <a:off x="1299231" y="2618211"/>
            <a:ext cx="9689547" cy="3738139"/>
          </a:xfrm>
          <a:prstGeom prst="rect">
            <a:avLst/>
          </a:prstGeom>
          <a:noFill/>
        </p:spPr>
        <p:txBody>
          <a:bodyPr wrap="square" rtlCol="0">
            <a:spAutoFit/>
          </a:bodyPr>
          <a:lstStyle/>
          <a:p>
            <a:pPr marL="342900" lvl="0" indent="-342900">
              <a:lnSpc>
                <a:spcPct val="107000"/>
              </a:lnSpc>
              <a:spcAft>
                <a:spcPts val="800"/>
              </a:spcAft>
              <a:buFont typeface="Symbol" panose="05050102010706020507" pitchFamily="18" charset="2"/>
              <a:buChar char=""/>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More information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essential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feature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data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integrity</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document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changed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after</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been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signed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without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proper</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change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control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According</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GAMP5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ANVISA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Guide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systems must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perform</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tests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according</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pre-defined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pre-approved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specification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certification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ensures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information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accurate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reliable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complete. In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pre-test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approval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phase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content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scope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test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script are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reviewed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approved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e.g.,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objective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acceptance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criteria</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prerequisites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expected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result. In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post-</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approval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phase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execution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tests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reviewed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approved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i.e.,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data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evidence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are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recorded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demonstrate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robustness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effectiveness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mitigations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implemented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done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previous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step</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called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question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allowing</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modification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pre-approved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test</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script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include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evidence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issue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because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information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modification</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separate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from</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approval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impossible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guarantee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traceability</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t-BR"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changes</a:t>
            </a:r>
            <a:r>
              <a:rPr lang="pt-B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1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8C77B9FC-0E4C-4E64-605B-2C861F9D70BE}"/>
              </a:ext>
            </a:extLst>
          </p:cNvPr>
          <p:cNvSpPr>
            <a:spLocks noGrp="1"/>
          </p:cNvSpPr>
          <p:nvPr>
            <p:ph type="sldNum" sz="quarter" idx="12"/>
          </p:nvPr>
        </p:nvSpPr>
        <p:spPr/>
        <p:txBody>
          <a:bodyPr/>
          <a:lstStyle/>
          <a:p>
            <a:fld id="{B256A3D0-BAC9-4822-816E-385DE815D5D4}" type="slidenum">
              <a:rPr lang="pt-BR" smtClean="0"/>
              <a:t>8</a:t>
            </a:fld>
            <a:endParaRPr lang="pt-BR"/>
          </a:p>
        </p:txBody>
      </p:sp>
      <p:sp>
        <p:nvSpPr>
          <p:cNvPr id="9" name="CaixaDeTexto 8">
            <a:extLst>
              <a:ext uri="{FF2B5EF4-FFF2-40B4-BE49-F238E27FC236}">
                <a16:creationId xmlns:a16="http://schemas.microsoft.com/office/drawing/2014/main" id="{DC6F68FC-7A8E-34DC-6FF7-0143F7F49E2C}"/>
              </a:ext>
            </a:extLst>
          </p:cNvPr>
          <p:cNvSpPr txBox="1"/>
          <p:nvPr/>
        </p:nvSpPr>
        <p:spPr>
          <a:xfrm>
            <a:off x="435312" y="526269"/>
            <a:ext cx="11321375" cy="5484065"/>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pt-BR" sz="1600" b="1" dirty="0">
                <a:effectLst/>
                <a:latin typeface="Calibri" panose="020F0502020204030204" pitchFamily="34" charset="0"/>
                <a:ea typeface="Calibri" panose="020F0502020204030204" pitchFamily="34" charset="0"/>
                <a:cs typeface="Times New Roman" panose="02020603050405020304" pitchFamily="18" charset="0"/>
              </a:rPr>
              <a:t>	</a:t>
            </a:r>
            <a:r>
              <a:rPr lang="pt-BR" sz="1600" b="1" dirty="0" err="1">
                <a:effectLst/>
                <a:latin typeface="Calibri" panose="020F0502020204030204" pitchFamily="34" charset="0"/>
                <a:ea typeface="Calibri" panose="020F0502020204030204" pitchFamily="34" charset="0"/>
                <a:cs typeface="Times New Roman" panose="02020603050405020304" pitchFamily="18" charset="0"/>
              </a:rPr>
              <a:t>Mitigation</a:t>
            </a:r>
            <a:r>
              <a:rPr lang="pt-BR"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Using a VLMS system as GO!FIVE allows both the generation and execution of test scripts. Software with integrated management maintains all traceability of writing, review, approval, test execution, and incident management.</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Benefits: With only one necessary software, it is a more straightforward process with faster test design, execution, and management.</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Point of attention: Team adaptation to the new work model.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857250">
              <a:lnSpc>
                <a:spcPct val="107000"/>
              </a:lnSpc>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Print the pre-approved test scripts and manually fill in the test run notes. Create an attachment and reference the tests with their respective evidence.</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Benefits: The team has adapted to the manual paper process.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Point of attention: It is necessary to format the evidence, manually fill open fields, and cancel blank fields according to good documentation practice rules (i.e., trace a straight line from left to right, from top to bottom, and initial and date each canceled field). It is also necessary to print and scan the documents for electronic storage. The process runs the risk for data integrity, e.g., retroactive signatures. It also requires a longer runtime and risks non-conformance.</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857250">
              <a:lnSpc>
                <a:spcPct val="107000"/>
              </a:lnSpc>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Create gaps in the document to fill in during testing. For example, you can create fillable text fields when converting forms to PDFs.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Benefits: The approved document is not edited. It is possible to fail and approve the test on an individual basis.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Point of attention: There remain issues in editing and creating open fields throughout the document. There will be a need for manual management of incident reports and failed and passed tests.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955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tângulo: Cantos Arredondados 9">
            <a:extLst>
              <a:ext uri="{FF2B5EF4-FFF2-40B4-BE49-F238E27FC236}">
                <a16:creationId xmlns:a16="http://schemas.microsoft.com/office/drawing/2014/main" id="{E73A48F1-67D3-320A-806B-E396D45D065F}"/>
              </a:ext>
            </a:extLst>
          </p:cNvPr>
          <p:cNvSpPr/>
          <p:nvPr/>
        </p:nvSpPr>
        <p:spPr>
          <a:xfrm>
            <a:off x="833971" y="906483"/>
            <a:ext cx="1374208" cy="416478"/>
          </a:xfrm>
          <a:prstGeom prst="roundRect">
            <a:avLst/>
          </a:prstGeom>
          <a:solidFill>
            <a:srgbClr val="00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Espaço Reservado para Número de Slide 1">
            <a:extLst>
              <a:ext uri="{FF2B5EF4-FFF2-40B4-BE49-F238E27FC236}">
                <a16:creationId xmlns:a16="http://schemas.microsoft.com/office/drawing/2014/main" id="{8C77B9FC-0E4C-4E64-605B-2C861F9D70BE}"/>
              </a:ext>
            </a:extLst>
          </p:cNvPr>
          <p:cNvSpPr>
            <a:spLocks noGrp="1"/>
          </p:cNvSpPr>
          <p:nvPr>
            <p:ph type="sldNum" sz="quarter" idx="12"/>
          </p:nvPr>
        </p:nvSpPr>
        <p:spPr/>
        <p:txBody>
          <a:bodyPr/>
          <a:lstStyle/>
          <a:p>
            <a:fld id="{B256A3D0-BAC9-4822-816E-385DE815D5D4}" type="slidenum">
              <a:rPr lang="pt-BR" smtClean="0"/>
              <a:t>9</a:t>
            </a:fld>
            <a:endParaRPr lang="pt-BR"/>
          </a:p>
        </p:txBody>
      </p:sp>
      <p:sp>
        <p:nvSpPr>
          <p:cNvPr id="6" name="CaixaDeTexto 5">
            <a:extLst>
              <a:ext uri="{FF2B5EF4-FFF2-40B4-BE49-F238E27FC236}">
                <a16:creationId xmlns:a16="http://schemas.microsoft.com/office/drawing/2014/main" id="{0D267D9F-E738-3D67-6516-8AB5E1DDCAEE}"/>
              </a:ext>
            </a:extLst>
          </p:cNvPr>
          <p:cNvSpPr txBox="1"/>
          <p:nvPr/>
        </p:nvSpPr>
        <p:spPr>
          <a:xfrm>
            <a:off x="833971" y="906483"/>
            <a:ext cx="6841152" cy="1766189"/>
          </a:xfrm>
          <a:prstGeom prst="rect">
            <a:avLst/>
          </a:prstGeom>
          <a:noFill/>
        </p:spPr>
        <p:txBody>
          <a:bodyPr wrap="square" rtlCol="0">
            <a:spAutoFit/>
          </a:bodyPr>
          <a:lstStyle/>
          <a:p>
            <a:pPr>
              <a:lnSpc>
                <a:spcPct val="107000"/>
              </a:lnSpc>
              <a:spcAft>
                <a:spcPts val="800"/>
              </a:spcAft>
            </a:pPr>
            <a:r>
              <a:rPr lang="pt-BR" sz="1800" b="1" dirty="0" err="1">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Scenario</a:t>
            </a:r>
            <a:r>
              <a:rPr lang="pt-BR" sz="1800" b="1" dirty="0">
                <a:solidFill>
                  <a:schemeClr val="bg1"/>
                </a:solidFill>
                <a:effectLst/>
                <a:latin typeface="Exo Soft" panose="00000500000000000000" pitchFamily="50" charset="0"/>
                <a:ea typeface="Calibri" panose="020F0502020204030204" pitchFamily="34" charset="0"/>
                <a:cs typeface="Times New Roman" panose="02020603050405020304" pitchFamily="18" charset="0"/>
              </a:rPr>
              <a:t> 2</a:t>
            </a:r>
            <a:r>
              <a:rPr lang="pt-BR" sz="1800" b="1"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Using a single signature for approval of the test phase, not approving its executions in an individualized way, and needing help to identify the failed tests.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a:extLst>
              <a:ext uri="{FF2B5EF4-FFF2-40B4-BE49-F238E27FC236}">
                <a16:creationId xmlns:a16="http://schemas.microsoft.com/office/drawing/2014/main" id="{DC6F68FC-7A8E-34DC-6FF7-0143F7F49E2C}"/>
              </a:ext>
            </a:extLst>
          </p:cNvPr>
          <p:cNvSpPr txBox="1"/>
          <p:nvPr/>
        </p:nvSpPr>
        <p:spPr>
          <a:xfrm>
            <a:off x="833971" y="2448476"/>
            <a:ext cx="10654396" cy="2552686"/>
          </a:xfrm>
          <a:prstGeom prst="rect">
            <a:avLst/>
          </a:prstGeom>
          <a:noFill/>
        </p:spPr>
        <p:txBody>
          <a:bodyPr wrap="square" rtlCol="0">
            <a:spAutoFit/>
          </a:bodyPr>
          <a:lstStyle/>
          <a:p>
            <a:pPr marL="342900" lvl="0" indent="-342900">
              <a:lnSpc>
                <a:spcPct val="107000"/>
              </a:lnSpc>
              <a:spcAft>
                <a:spcPts val="8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More information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Each test scenario has an action and an expected result. According to the GAMP5 Guideline, test results must be documented directly as testing occurs and should be retained. The test executor must decide whether the test passed or failed. By executing a single electronic signature on the document, it is impossible to segregate failed tests from passed tests or record the data in real-time (non-contemporaneous signatures). Also, according to the GAMP5 Guideline, the test execution process must be flexible enough to allow the executor to decide whether to fail or pass a test and that all corrections and retests are traceable. With the use of the GED or electronic signature, it is not possible.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pt-B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1909373"/>
      </p:ext>
    </p:extLst>
  </p:cSld>
  <p:clrMapOvr>
    <a:masterClrMapping/>
  </p:clrMapOvr>
</p:sld>
</file>

<file path=ppt/theme/theme1.xml><?xml version="1.0" encoding="utf-8"?>
<a:theme xmlns:a="http://schemas.openxmlformats.org/drawingml/2006/main" name="Tema-V&amp;V">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a-V&amp;V" id="{4A05AC10-DA0F-4187-9FBA-76A1F3149DE0}" vid="{142BCAAD-AECB-44A0-8792-B46AFA2DE622}"/>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4bfcca9-7f71-44c6-b76b-1697881a981a" xsi:nil="true"/>
    <lcf76f155ced4ddcb4097134ff3c332f xmlns="5c429c1e-afc9-4b5f-afbe-209df6cde796">
      <Terms xmlns="http://schemas.microsoft.com/office/infopath/2007/PartnerControls"/>
    </lcf76f155ced4ddcb4097134ff3c332f>
    <_Flow_SignoffStatus xmlns="5c429c1e-afc9-4b5f-afbe-209df6cde79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32C2AD5C3692EA4B93A237BBB04A2B36" ma:contentTypeVersion="17" ma:contentTypeDescription="Crie um novo documento." ma:contentTypeScope="" ma:versionID="3a0d0c0bd855c64b3573af51b54e8057">
  <xsd:schema xmlns:xsd="http://www.w3.org/2001/XMLSchema" xmlns:xs="http://www.w3.org/2001/XMLSchema" xmlns:p="http://schemas.microsoft.com/office/2006/metadata/properties" xmlns:ns2="a4bfcca9-7f71-44c6-b76b-1697881a981a" xmlns:ns3="5c429c1e-afc9-4b5f-afbe-209df6cde796" targetNamespace="http://schemas.microsoft.com/office/2006/metadata/properties" ma:root="true" ma:fieldsID="fa74cf92622976ed2d38b04e17a7d3d2" ns2:_="" ns3:_="">
    <xsd:import namespace="a4bfcca9-7f71-44c6-b76b-1697881a981a"/>
    <xsd:import namespace="5c429c1e-afc9-4b5f-afbe-209df6cde79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bfcca9-7f71-44c6-b76b-1697881a981a" elementFormDefault="qualified">
    <xsd:import namespace="http://schemas.microsoft.com/office/2006/documentManagement/types"/>
    <xsd:import namespace="http://schemas.microsoft.com/office/infopath/2007/PartnerControls"/>
    <xsd:element name="SharedWithUsers" ma:index="8"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hes de Compartilhado Com" ma:internalName="SharedWithDetails" ma:readOnly="true">
      <xsd:simpleType>
        <xsd:restriction base="dms:Note">
          <xsd:maxLength value="255"/>
        </xsd:restriction>
      </xsd:simpleType>
    </xsd:element>
    <xsd:element name="TaxCatchAll" ma:index="23" nillable="true" ma:displayName="Taxonomy Catch All Column" ma:hidden="true" ma:list="{0cbbfa69-fea8-4944-8048-c303aae5a6db}" ma:internalName="TaxCatchAll" ma:showField="CatchAllData" ma:web="a4bfcca9-7f71-44c6-b76b-1697881a981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c429c1e-afc9-4b5f-afbe-209df6cde79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Marcações de imagem" ma:readOnly="false" ma:fieldId="{5cf76f15-5ced-4ddc-b409-7134ff3c332f}" ma:taxonomyMulti="true" ma:sspId="abf30c6f-59e0-4bea-8bac-16809e4358db"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tatus de liberação" ma:internalName="Status_x0020_de_x0020_libera_x00e7__x00e3_o">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655929-FC5C-432D-A638-03EF287F10D7}">
  <ds:schemaRefs>
    <ds:schemaRef ds:uri="http://schemas.microsoft.com/office/2006/metadata/properties"/>
    <ds:schemaRef ds:uri="http://schemas.microsoft.com/office/infopath/2007/PartnerControls"/>
    <ds:schemaRef ds:uri="a4bfcca9-7f71-44c6-b76b-1697881a981a"/>
    <ds:schemaRef ds:uri="5c429c1e-afc9-4b5f-afbe-209df6cde796"/>
  </ds:schemaRefs>
</ds:datastoreItem>
</file>

<file path=customXml/itemProps2.xml><?xml version="1.0" encoding="utf-8"?>
<ds:datastoreItem xmlns:ds="http://schemas.openxmlformats.org/officeDocument/2006/customXml" ds:itemID="{592E68CA-DDA4-472E-AE1E-5DC15CD54227}">
  <ds:schemaRefs>
    <ds:schemaRef ds:uri="http://schemas.microsoft.com/sharepoint/v3/contenttype/forms"/>
  </ds:schemaRefs>
</ds:datastoreItem>
</file>

<file path=customXml/itemProps3.xml><?xml version="1.0" encoding="utf-8"?>
<ds:datastoreItem xmlns:ds="http://schemas.openxmlformats.org/officeDocument/2006/customXml" ds:itemID="{9E1DE29E-A58B-4B81-885A-CC6840B0E1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bfcca9-7f71-44c6-b76b-1697881a981a"/>
    <ds:schemaRef ds:uri="5c429c1e-afc9-4b5f-afbe-209df6cde7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Tema-V&amp;V</Template>
  <TotalTime>398</TotalTime>
  <Words>2329</Words>
  <Application>Microsoft Office PowerPoint</Application>
  <PresentationFormat>Widescreen</PresentationFormat>
  <Paragraphs>122</Paragraphs>
  <Slides>22</Slides>
  <Notes>1</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22</vt:i4>
      </vt:variant>
    </vt:vector>
  </HeadingPairs>
  <TitlesOfParts>
    <vt:vector size="31" baseType="lpstr">
      <vt:lpstr>Arial</vt:lpstr>
      <vt:lpstr>Calibri</vt:lpstr>
      <vt:lpstr>Calibri Light</vt:lpstr>
      <vt:lpstr>Courier New</vt:lpstr>
      <vt:lpstr>Exo Soft</vt:lpstr>
      <vt:lpstr>Segoe UI</vt:lpstr>
      <vt:lpstr>Symbol</vt:lpstr>
      <vt:lpstr>Times New Roman</vt:lpstr>
      <vt:lpstr>Tema-V&amp;V</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Amanda Nogueira</dc:creator>
  <cp:lastModifiedBy>Giovanna Peretti</cp:lastModifiedBy>
  <cp:revision>3</cp:revision>
  <dcterms:created xsi:type="dcterms:W3CDTF">2022-08-25T12:46:45Z</dcterms:created>
  <dcterms:modified xsi:type="dcterms:W3CDTF">2023-01-23T16:57:43Z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0x01010032C2AD5C3692EA4B93A237BBB04A2B36</vt:lpwstr>
  </property>
  <property fmtid="{D5CDD505-2E9C-101B-9397-08002B2CF9AE}" pid="3" name="MediaServiceImageTags">
    <vt:lpwstr/>
  </property>
</Properties>
</file>